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58" r:id="rId3"/>
    <p:sldId id="260" r:id="rId4"/>
    <p:sldId id="262" r:id="rId5"/>
    <p:sldId id="267" r:id="rId6"/>
    <p:sldId id="330" r:id="rId7"/>
    <p:sldId id="331" r:id="rId8"/>
    <p:sldId id="280" r:id="rId9"/>
    <p:sldId id="281" r:id="rId10"/>
    <p:sldId id="282" r:id="rId11"/>
    <p:sldId id="285" r:id="rId12"/>
    <p:sldId id="283" r:id="rId13"/>
    <p:sldId id="284" r:id="rId14"/>
    <p:sldId id="298" r:id="rId15"/>
    <p:sldId id="293" r:id="rId16"/>
    <p:sldId id="286" r:id="rId17"/>
    <p:sldId id="296" r:id="rId18"/>
    <p:sldId id="300" r:id="rId19"/>
    <p:sldId id="290" r:id="rId20"/>
    <p:sldId id="291" r:id="rId21"/>
    <p:sldId id="287" r:id="rId22"/>
    <p:sldId id="302" r:id="rId23"/>
    <p:sldId id="305" r:id="rId24"/>
    <p:sldId id="309" r:id="rId25"/>
    <p:sldId id="311" r:id="rId26"/>
    <p:sldId id="315" r:id="rId27"/>
    <p:sldId id="317" r:id="rId28"/>
    <p:sldId id="319" r:id="rId29"/>
    <p:sldId id="342" r:id="rId30"/>
    <p:sldId id="321" r:id="rId31"/>
    <p:sldId id="344" r:id="rId32"/>
    <p:sldId id="326" r:id="rId33"/>
    <p:sldId id="324" r:id="rId34"/>
    <p:sldId id="327" r:id="rId35"/>
    <p:sldId id="325" r:id="rId36"/>
    <p:sldId id="328" r:id="rId37"/>
    <p:sldId id="329" r:id="rId38"/>
    <p:sldId id="334" r:id="rId39"/>
    <p:sldId id="335" r:id="rId40"/>
    <p:sldId id="336" r:id="rId41"/>
    <p:sldId id="337" r:id="rId42"/>
    <p:sldId id="341" r:id="rId43"/>
    <p:sldId id="332" r:id="rId44"/>
    <p:sldId id="333" r:id="rId45"/>
    <p:sldId id="338" r:id="rId46"/>
    <p:sldId id="339" r:id="rId47"/>
    <p:sldId id="340" r:id="rId48"/>
    <p:sldId id="345" r:id="rId49"/>
    <p:sldId id="346" r:id="rId50"/>
    <p:sldId id="347" r:id="rId51"/>
    <p:sldId id="348" r:id="rId52"/>
    <p:sldId id="349" r:id="rId53"/>
    <p:sldId id="364" r:id="rId54"/>
    <p:sldId id="351" r:id="rId55"/>
    <p:sldId id="352" r:id="rId56"/>
    <p:sldId id="359" r:id="rId57"/>
    <p:sldId id="361" r:id="rId58"/>
    <p:sldId id="360" r:id="rId59"/>
    <p:sldId id="367" r:id="rId60"/>
    <p:sldId id="365" r:id="rId61"/>
  </p:sldIdLst>
  <p:sldSz cx="9144000" cy="6858000" type="screen4x3"/>
  <p:notesSz cx="6669088"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2254" autoAdjust="0"/>
  </p:normalViewPr>
  <p:slideViewPr>
    <p:cSldViewPr>
      <p:cViewPr>
        <p:scale>
          <a:sx n="70" d="100"/>
          <a:sy n="70" d="100"/>
        </p:scale>
        <p:origin x="-1302" y="13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66576EF7-6E13-4B79-9D52-DEA865E952BB}" type="datetimeFigureOut">
              <a:rPr lang="ru-RU" smtClean="0"/>
              <a:pPr/>
              <a:t>05.09.2014</a:t>
            </a:fld>
            <a:endParaRPr lang="ru-RU"/>
          </a:p>
        </p:txBody>
      </p:sp>
      <p:sp>
        <p:nvSpPr>
          <p:cNvPr id="4" name="Образ слайда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66750" y="4714875"/>
            <a:ext cx="5335588" cy="446722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163"/>
            <a:ext cx="2889250" cy="4968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778250" y="9428163"/>
            <a:ext cx="2889250" cy="496887"/>
          </a:xfrm>
          <a:prstGeom prst="rect">
            <a:avLst/>
          </a:prstGeom>
        </p:spPr>
        <p:txBody>
          <a:bodyPr vert="horz" lIns="91440" tIns="45720" rIns="91440" bIns="45720" rtlCol="0" anchor="b"/>
          <a:lstStyle>
            <a:lvl1pPr algn="r">
              <a:defRPr sz="1200"/>
            </a:lvl1pPr>
          </a:lstStyle>
          <a:p>
            <a:fld id="{0E35E35A-E77F-4B23-9753-07E2AE9B5D3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EEAA83C-AFF4-4F9D-94D1-EDA3036D0451}" type="datetimeFigureOut">
              <a:rPr lang="ru-RU" smtClean="0"/>
              <a:pPr/>
              <a:t>05.09.2014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6F9457-95D4-4418-8935-C2A1F87A5BD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EAA83C-AFF4-4F9D-94D1-EDA3036D0451}" type="datetimeFigureOut">
              <a:rPr lang="ru-RU" smtClean="0"/>
              <a:pPr/>
              <a:t>05.09.2014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6F9457-95D4-4418-8935-C2A1F87A5BD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EAA83C-AFF4-4F9D-94D1-EDA3036D0451}" type="datetimeFigureOut">
              <a:rPr lang="ru-RU" smtClean="0"/>
              <a:pPr/>
              <a:t>05.09.2014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6F9457-95D4-4418-8935-C2A1F87A5BD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EAA83C-AFF4-4F9D-94D1-EDA3036D0451}" type="datetimeFigureOut">
              <a:rPr lang="ru-RU" smtClean="0"/>
              <a:pPr/>
              <a:t>05.09.2014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6F9457-95D4-4418-8935-C2A1F87A5BD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EEAA83C-AFF4-4F9D-94D1-EDA3036D0451}" type="datetimeFigureOut">
              <a:rPr lang="ru-RU" smtClean="0"/>
              <a:pPr/>
              <a:t>05.09.2014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6F9457-95D4-4418-8935-C2A1F87A5BD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EEAA83C-AFF4-4F9D-94D1-EDA3036D0451}" type="datetimeFigureOut">
              <a:rPr lang="ru-RU" smtClean="0"/>
              <a:pPr/>
              <a:t>05.09.2014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66F9457-95D4-4418-8935-C2A1F87A5BD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EEAA83C-AFF4-4F9D-94D1-EDA3036D0451}" type="datetimeFigureOut">
              <a:rPr lang="ru-RU" smtClean="0"/>
              <a:pPr/>
              <a:t>05.09.2014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66F9457-95D4-4418-8935-C2A1F87A5BD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EEAA83C-AFF4-4F9D-94D1-EDA3036D0451}" type="datetimeFigureOut">
              <a:rPr lang="ru-RU" smtClean="0"/>
              <a:pPr/>
              <a:t>05.09.2014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66F9457-95D4-4418-8935-C2A1F87A5BD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EEAA83C-AFF4-4F9D-94D1-EDA3036D0451}" type="datetimeFigureOut">
              <a:rPr lang="ru-RU" smtClean="0"/>
              <a:pPr/>
              <a:t>05.09.2014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66F9457-95D4-4418-8935-C2A1F87A5BD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EEAA83C-AFF4-4F9D-94D1-EDA3036D0451}" type="datetimeFigureOut">
              <a:rPr lang="ru-RU" smtClean="0"/>
              <a:pPr/>
              <a:t>05.09.2014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66F9457-95D4-4418-8935-C2A1F87A5BD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EEAA83C-AFF4-4F9D-94D1-EDA3036D0451}" type="datetimeFigureOut">
              <a:rPr lang="ru-RU" smtClean="0"/>
              <a:pPr/>
              <a:t>05.09.2014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66F9457-95D4-4418-8935-C2A1F87A5BD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EAA83C-AFF4-4F9D-94D1-EDA3036D0451}" type="datetimeFigureOut">
              <a:rPr lang="ru-RU" smtClean="0"/>
              <a:pPr/>
              <a:t>05.09.2014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6F9457-95D4-4418-8935-C2A1F87A5BD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8.xml"/><Relationship Id="rId5" Type="http://schemas.openxmlformats.org/officeDocument/2006/relationships/image" Target="../media/image39.jpeg"/><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9.jpe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4.xml"/><Relationship Id="rId4" Type="http://schemas.openxmlformats.org/officeDocument/2006/relationships/image" Target="../media/image66.jpeg"/></Relationships>
</file>

<file path=ppt/slides/_rels/slide5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76.jpeg"/><Relationship Id="rId1" Type="http://schemas.openxmlformats.org/officeDocument/2006/relationships/slideLayout" Target="../slideLayouts/slideLayout8.xml"/><Relationship Id="rId4" Type="http://schemas.openxmlformats.org/officeDocument/2006/relationships/image" Target="../media/image7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x_a2fd1869"/>
          <p:cNvPicPr>
            <a:picLocks noChangeAspect="1" noChangeArrowheads="1"/>
          </p:cNvPicPr>
          <p:nvPr/>
        </p:nvPicPr>
        <p:blipFill>
          <a:blip r:embed="rId2"/>
          <a:srcRect r="626" b="834"/>
          <a:stretch>
            <a:fillRect/>
          </a:stretch>
        </p:blipFill>
        <p:spPr bwMode="auto">
          <a:xfrm>
            <a:off x="0" y="0"/>
            <a:ext cx="9163255" cy="6858000"/>
          </a:xfrm>
          <a:prstGeom prst="rect">
            <a:avLst/>
          </a:prstGeom>
          <a:noFill/>
          <a:ln w="9525">
            <a:noFill/>
            <a:miter lim="800000"/>
            <a:headEnd/>
            <a:tailEnd/>
          </a:ln>
        </p:spPr>
      </p:pic>
      <p:sp>
        <p:nvSpPr>
          <p:cNvPr id="5" name="TextBox 4"/>
          <p:cNvSpPr txBox="1"/>
          <p:nvPr/>
        </p:nvSpPr>
        <p:spPr>
          <a:xfrm>
            <a:off x="285720" y="428604"/>
            <a:ext cx="4572000" cy="2308324"/>
          </a:xfrm>
          <a:prstGeom prst="rect">
            <a:avLst/>
          </a:prstGeom>
          <a:noFill/>
        </p:spPr>
        <p:txBody>
          <a:bodyPr wrap="square" rtlCol="0">
            <a:spAutoFit/>
          </a:bodyPr>
          <a:lstStyle/>
          <a:p>
            <a:pPr algn="ctr"/>
            <a:r>
              <a:rPr lang="ru-RU" sz="4800" b="1" i="1" dirty="0" err="1" smtClean="0">
                <a:solidFill>
                  <a:schemeClr val="accent3">
                    <a:lumMod val="75000"/>
                  </a:schemeClr>
                </a:solidFill>
                <a:latin typeface="Times New Roman" pitchFamily="18" charset="0"/>
                <a:cs typeface="Times New Roman" pitchFamily="18" charset="0"/>
              </a:rPr>
              <a:t>Мошъюга</a:t>
            </a:r>
            <a:r>
              <a:rPr lang="ru-RU" sz="4800" b="1" i="1" dirty="0" smtClean="0">
                <a:solidFill>
                  <a:schemeClr val="accent3">
                    <a:lumMod val="75000"/>
                  </a:schemeClr>
                </a:solidFill>
                <a:latin typeface="Times New Roman" pitchFamily="18" charset="0"/>
                <a:cs typeface="Times New Roman" pitchFamily="18" charset="0"/>
              </a:rPr>
              <a:t> :</a:t>
            </a:r>
          </a:p>
          <a:p>
            <a:pPr algn="ctr"/>
            <a:r>
              <a:rPr lang="ru-RU" sz="4800" b="1" i="1" dirty="0" smtClean="0">
                <a:solidFill>
                  <a:schemeClr val="accent3">
                    <a:lumMod val="75000"/>
                  </a:schemeClr>
                </a:solidFill>
                <a:latin typeface="Times New Roman" pitchFamily="18" charset="0"/>
                <a:cs typeface="Times New Roman" pitchFamily="18" charset="0"/>
              </a:rPr>
              <a:t> прошлое,</a:t>
            </a:r>
          </a:p>
          <a:p>
            <a:pPr algn="ctr"/>
            <a:r>
              <a:rPr lang="ru-RU" sz="4800" b="1" i="1" dirty="0" smtClean="0">
                <a:solidFill>
                  <a:schemeClr val="accent3">
                    <a:lumMod val="75000"/>
                  </a:schemeClr>
                </a:solidFill>
                <a:latin typeface="Times New Roman" pitchFamily="18" charset="0"/>
                <a:cs typeface="Times New Roman" pitchFamily="18" charset="0"/>
              </a:rPr>
              <a:t> настоящее</a:t>
            </a:r>
            <a:endParaRPr lang="ru-RU" sz="4800" b="1" i="1" dirty="0">
              <a:solidFill>
                <a:schemeClr val="accent3">
                  <a:lumMod val="75000"/>
                </a:schemeClr>
              </a:solidFill>
              <a:latin typeface="Times New Roman" pitchFamily="18" charset="0"/>
              <a:cs typeface="Times New Roman" pitchFamily="18" charset="0"/>
            </a:endParaRPr>
          </a:p>
        </p:txBody>
      </p:sp>
      <p:sp>
        <p:nvSpPr>
          <p:cNvPr id="7" name="TextBox 6"/>
          <p:cNvSpPr txBox="1"/>
          <p:nvPr/>
        </p:nvSpPr>
        <p:spPr>
          <a:xfrm>
            <a:off x="571472" y="5429264"/>
            <a:ext cx="8143932" cy="1477328"/>
          </a:xfrm>
          <a:prstGeom prst="rect">
            <a:avLst/>
          </a:prstGeom>
          <a:noFill/>
        </p:spPr>
        <p:txBody>
          <a:bodyPr wrap="square" rtlCol="0">
            <a:spAutoFit/>
          </a:bodyPr>
          <a:lstStyle/>
          <a:p>
            <a:pPr algn="just"/>
            <a:r>
              <a:rPr lang="ru-RU" sz="1200" i="1" dirty="0" smtClean="0">
                <a:latin typeface="Times New Roman" pitchFamily="18" charset="0"/>
                <a:cs typeface="Times New Roman" pitchFamily="18" charset="0"/>
              </a:rPr>
              <a:t> «</a:t>
            </a:r>
            <a:r>
              <a:rPr lang="ru-RU" b="1" i="1" dirty="0" err="1" smtClean="0">
                <a:solidFill>
                  <a:schemeClr val="bg1"/>
                </a:solidFill>
                <a:latin typeface="Times New Roman" pitchFamily="18" charset="0"/>
                <a:cs typeface="Times New Roman" pitchFamily="18" charset="0"/>
              </a:rPr>
              <a:t>Мошъюга</a:t>
            </a:r>
            <a:r>
              <a:rPr lang="ru-RU" b="1" i="1" dirty="0" smtClean="0">
                <a:solidFill>
                  <a:schemeClr val="bg1"/>
                </a:solidFill>
                <a:latin typeface="Times New Roman" pitchFamily="18" charset="0"/>
                <a:cs typeface="Times New Roman" pitchFamily="18" charset="0"/>
              </a:rPr>
              <a:t>  - поистине архитектурный заповедник, своего рода местный музей деревянного зодчества под открытым небом. Его надо всячески беречь и популяризировать – другого такого села ни на Ижме, ни на всей Печоре нет».</a:t>
            </a:r>
          </a:p>
          <a:p>
            <a:pPr algn="just"/>
            <a:r>
              <a:rPr lang="ru-RU" b="1" i="1" dirty="0" smtClean="0">
                <a:solidFill>
                  <a:schemeClr val="bg1"/>
                </a:solidFill>
                <a:latin typeface="Times New Roman" pitchFamily="18" charset="0"/>
                <a:cs typeface="Times New Roman" pitchFamily="18" charset="0"/>
              </a:rPr>
              <a:t>                                                                   Г.В.Гунн «По нижней Печоре»</a:t>
            </a:r>
            <a:endParaRPr lang="ru-RU" b="1" i="1" dirty="0">
              <a:solidFill>
                <a:schemeClr val="bg1"/>
              </a:solidFill>
              <a:latin typeface="Times New Roman" pitchFamily="18" charset="0"/>
              <a:cs typeface="Times New Roman" pitchFamily="18" charset="0"/>
            </a:endParaRPr>
          </a:p>
        </p:txBody>
      </p:sp>
      <p:sp>
        <p:nvSpPr>
          <p:cNvPr id="9" name="TextBox 8"/>
          <p:cNvSpPr txBox="1"/>
          <p:nvPr/>
        </p:nvSpPr>
        <p:spPr>
          <a:xfrm>
            <a:off x="142844" y="0"/>
            <a:ext cx="8858312" cy="369332"/>
          </a:xfrm>
          <a:prstGeom prst="rect">
            <a:avLst/>
          </a:prstGeom>
          <a:noFill/>
        </p:spPr>
        <p:txBody>
          <a:bodyPr wrap="square" rtlCol="0">
            <a:spAutoFit/>
          </a:bodyPr>
          <a:lstStyle/>
          <a:p>
            <a:pPr algn="ctr"/>
            <a:r>
              <a:rPr lang="ru-RU" b="1" i="1" dirty="0" err="1" smtClean="0">
                <a:solidFill>
                  <a:schemeClr val="accent3">
                    <a:lumMod val="75000"/>
                  </a:schemeClr>
                </a:solidFill>
                <a:latin typeface="Times New Roman" pitchFamily="18" charset="0"/>
                <a:cs typeface="Times New Roman" pitchFamily="18" charset="0"/>
              </a:rPr>
              <a:t>Мошъюгская</a:t>
            </a:r>
            <a:r>
              <a:rPr lang="ru-RU" b="1" i="1" dirty="0" smtClean="0">
                <a:solidFill>
                  <a:schemeClr val="accent3">
                    <a:lumMod val="75000"/>
                  </a:schemeClr>
                </a:solidFill>
                <a:latin typeface="Times New Roman" pitchFamily="18" charset="0"/>
                <a:cs typeface="Times New Roman" pitchFamily="18" charset="0"/>
              </a:rPr>
              <a:t> сельская библиотека – филиал №2 МБУК «</a:t>
            </a:r>
            <a:r>
              <a:rPr lang="ru-RU" b="1" i="1" dirty="0" err="1" smtClean="0">
                <a:solidFill>
                  <a:schemeClr val="accent3">
                    <a:lumMod val="75000"/>
                  </a:schemeClr>
                </a:solidFill>
                <a:latin typeface="Times New Roman" pitchFamily="18" charset="0"/>
                <a:cs typeface="Times New Roman" pitchFamily="18" charset="0"/>
              </a:rPr>
              <a:t>Ижемская</a:t>
            </a:r>
            <a:r>
              <a:rPr lang="ru-RU" b="1" i="1" dirty="0" smtClean="0">
                <a:solidFill>
                  <a:schemeClr val="accent3">
                    <a:lumMod val="75000"/>
                  </a:schemeClr>
                </a:solidFill>
                <a:latin typeface="Times New Roman" pitchFamily="18" charset="0"/>
                <a:cs typeface="Times New Roman" pitchFamily="18" charset="0"/>
              </a:rPr>
              <a:t> МБС»</a:t>
            </a:r>
            <a:endParaRPr lang="ru-RU" b="1" i="1" dirty="0">
              <a:solidFill>
                <a:schemeClr val="accent3">
                  <a:lumMod val="75000"/>
                </a:schemeClr>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3429000"/>
            <a:ext cx="9144000" cy="3429000"/>
          </a:xfrm>
        </p:spPr>
        <p:txBody>
          <a:bodyPr>
            <a:normAutofit fontScale="92500" lnSpcReduction="10000"/>
          </a:bodyPr>
          <a:lstStyle/>
          <a:p>
            <a:pPr algn="just"/>
            <a:r>
              <a:rPr lang="ru-RU" sz="1600" i="1" dirty="0" smtClean="0">
                <a:latin typeface="Times New Roman" pitchFamily="18" charset="0"/>
                <a:cs typeface="Times New Roman" pitchFamily="18" charset="0"/>
              </a:rPr>
              <a:t>С 1943г. председателем колхоза работала </a:t>
            </a:r>
            <a:r>
              <a:rPr lang="ru-RU" sz="1600" i="1" dirty="0" err="1" smtClean="0">
                <a:latin typeface="Times New Roman" pitchFamily="18" charset="0"/>
                <a:cs typeface="Times New Roman" pitchFamily="18" charset="0"/>
              </a:rPr>
              <a:t>Бабикова</a:t>
            </a:r>
            <a:r>
              <a:rPr lang="ru-RU" sz="1600" i="1" dirty="0" smtClean="0">
                <a:latin typeface="Times New Roman" pitchFamily="18" charset="0"/>
                <a:cs typeface="Times New Roman" pitchFamily="18" charset="0"/>
              </a:rPr>
              <a:t> Анастасия Харитоновна.</a:t>
            </a:r>
          </a:p>
          <a:p>
            <a:pPr algn="just"/>
            <a:r>
              <a:rPr lang="ru-RU" sz="1600" i="1" dirty="0" smtClean="0">
                <a:latin typeface="Times New Roman" pitchFamily="18" charset="0"/>
                <a:cs typeface="Times New Roman" pitchFamily="18" charset="0"/>
              </a:rPr>
              <a:t>Лучших успехов в годы войны добивалась бригада, возглавляемая Филипповой Марфой Егоровной. Комсомолка Филиппова Наталья была удостоена звания стахановки военного времени.</a:t>
            </a:r>
          </a:p>
          <a:p>
            <a:pPr algn="just"/>
            <a:r>
              <a:rPr lang="ru-RU" sz="1600" i="1" dirty="0" smtClean="0">
                <a:latin typeface="Times New Roman" pitchFamily="18" charset="0"/>
                <a:cs typeface="Times New Roman" pitchFamily="18" charset="0"/>
              </a:rPr>
              <a:t>В годы войны и в послевоенные годы ветеринарным фельдшером работал Николай Васильевич Филиппов. Он по праву считался отличным специалистом , обслуживал три колхоза.</a:t>
            </a:r>
          </a:p>
          <a:p>
            <a:pPr algn="just"/>
            <a:r>
              <a:rPr lang="ru-RU" sz="1600" i="1" dirty="0" smtClean="0">
                <a:latin typeface="Times New Roman" pitchFamily="18" charset="0"/>
                <a:cs typeface="Times New Roman" pitchFamily="18" charset="0"/>
              </a:rPr>
              <a:t>В сентябре 1945г. </a:t>
            </a:r>
            <a:r>
              <a:rPr lang="ru-RU" sz="1600" i="1" dirty="0" err="1" smtClean="0">
                <a:latin typeface="Times New Roman" pitchFamily="18" charset="0"/>
                <a:cs typeface="Times New Roman" pitchFamily="18" charset="0"/>
              </a:rPr>
              <a:t>мошъюгский</a:t>
            </a:r>
            <a:r>
              <a:rPr lang="ru-RU" sz="1600" i="1" dirty="0" smtClean="0">
                <a:latin typeface="Times New Roman" pitchFamily="18" charset="0"/>
                <a:cs typeface="Times New Roman" pitchFamily="18" charset="0"/>
              </a:rPr>
              <a:t> колхоз «Красная Нива» и </a:t>
            </a:r>
            <a:r>
              <a:rPr lang="ru-RU" sz="1600" i="1" dirty="0" err="1" smtClean="0">
                <a:latin typeface="Times New Roman" pitchFamily="18" charset="0"/>
                <a:cs typeface="Times New Roman" pitchFamily="18" charset="0"/>
              </a:rPr>
              <a:t>щельский</a:t>
            </a:r>
            <a:r>
              <a:rPr lang="ru-RU" sz="1600" i="1" dirty="0" smtClean="0">
                <a:latin typeface="Times New Roman" pitchFamily="18" charset="0"/>
                <a:cs typeface="Times New Roman" pitchFamily="18" charset="0"/>
              </a:rPr>
              <a:t> колхоз «1 мая» объединились в одно хозяйство, получившее название «имени Мичурина». Председателем был избран Истомин Гаврил Александрович. На следующий год после объединения колхоз приобрел пилораму с паровым двигателем, начал строить телятник в Щели, коровник  в </a:t>
            </a:r>
            <a:r>
              <a:rPr lang="ru-RU" sz="1600" i="1" dirty="0" err="1" smtClean="0">
                <a:latin typeface="Times New Roman" pitchFamily="18" charset="0"/>
                <a:cs typeface="Times New Roman" pitchFamily="18" charset="0"/>
              </a:rPr>
              <a:t>Мошъюге</a:t>
            </a:r>
            <a:r>
              <a:rPr lang="ru-RU" sz="1600" i="1" dirty="0" smtClean="0">
                <a:latin typeface="Times New Roman" pitchFamily="18" charset="0"/>
                <a:cs typeface="Times New Roman" pitchFamily="18" charset="0"/>
              </a:rPr>
              <a:t>. Хорошо дела шли в бригадах, возглавляемых Петром Ивановичем Филипповым, Михаилом </a:t>
            </a:r>
            <a:r>
              <a:rPr lang="ru-RU" sz="1600" i="1" dirty="0" err="1" smtClean="0">
                <a:latin typeface="Times New Roman" pitchFamily="18" charset="0"/>
                <a:cs typeface="Times New Roman" pitchFamily="18" charset="0"/>
              </a:rPr>
              <a:t>Аврамовичем</a:t>
            </a:r>
            <a:r>
              <a:rPr lang="ru-RU" sz="1600" i="1" dirty="0" smtClean="0">
                <a:latin typeface="Times New Roman" pitchFamily="18" charset="0"/>
                <a:cs typeface="Times New Roman" pitchFamily="18" charset="0"/>
              </a:rPr>
              <a:t> </a:t>
            </a:r>
            <a:r>
              <a:rPr lang="ru-RU" sz="1600" i="1" dirty="0" err="1" smtClean="0">
                <a:latin typeface="Times New Roman" pitchFamily="18" charset="0"/>
                <a:cs typeface="Times New Roman" pitchFamily="18" charset="0"/>
              </a:rPr>
              <a:t>Вокуевым</a:t>
            </a:r>
            <a:r>
              <a:rPr lang="ru-RU" sz="1600" i="1" dirty="0" smtClean="0">
                <a:latin typeface="Times New Roman" pitchFamily="18" charset="0"/>
                <a:cs typeface="Times New Roman" pitchFamily="18" charset="0"/>
              </a:rPr>
              <a:t>.  В районе славилась овощеводческая бригада Гаврила Михайловича </a:t>
            </a:r>
            <a:r>
              <a:rPr lang="ru-RU" sz="1600" i="1" dirty="0" err="1" smtClean="0">
                <a:latin typeface="Times New Roman" pitchFamily="18" charset="0"/>
                <a:cs typeface="Times New Roman" pitchFamily="18" charset="0"/>
              </a:rPr>
              <a:t>Вокуева</a:t>
            </a:r>
            <a:r>
              <a:rPr lang="ru-RU" sz="1600" i="1" dirty="0" smtClean="0">
                <a:latin typeface="Times New Roman" pitchFamily="18" charset="0"/>
                <a:cs typeface="Times New Roman" pitchFamily="18" charset="0"/>
              </a:rPr>
              <a:t>. Здесь в 50-х годах получали самые высокие урожаи капусты, моркови, других овощей.</a:t>
            </a:r>
          </a:p>
          <a:p>
            <a:pPr algn="just"/>
            <a:r>
              <a:rPr lang="ru-RU" sz="1600" i="1" dirty="0" smtClean="0">
                <a:latin typeface="Times New Roman" pitchFamily="18" charset="0"/>
                <a:cs typeface="Times New Roman" pitchFamily="18" charset="0"/>
              </a:rPr>
              <a:t>После войны председателями колхозов работали Филиппов Иван Осипович (1946-50г.г.), затем председателями были Истомин Гаврил Александрович и Филиппов Николай Кириллович, который с 1960г. снова стал учительствовать в школе.</a:t>
            </a:r>
          </a:p>
          <a:p>
            <a:pPr algn="just"/>
            <a:endParaRPr lang="ru-RU" sz="1600" i="1" dirty="0" smtClean="0">
              <a:latin typeface="Times New Roman" pitchFamily="18" charset="0"/>
              <a:cs typeface="Times New Roman" pitchFamily="18" charset="0"/>
            </a:endParaRPr>
          </a:p>
          <a:p>
            <a:pPr algn="just"/>
            <a:endParaRPr lang="ru-RU" sz="1800" i="1" dirty="0" smtClean="0">
              <a:latin typeface="Times New Roman" pitchFamily="18" charset="0"/>
              <a:cs typeface="Times New Roman" pitchFamily="18" charset="0"/>
            </a:endParaRPr>
          </a:p>
          <a:p>
            <a:endParaRPr lang="ru-RU" sz="2000" i="1" dirty="0">
              <a:latin typeface="Times New Roman" pitchFamily="18" charset="0"/>
              <a:cs typeface="Times New Roman" pitchFamily="18" charset="0"/>
            </a:endParaRPr>
          </a:p>
        </p:txBody>
      </p:sp>
      <p:pic>
        <p:nvPicPr>
          <p:cNvPr id="6" name="Picture 2" descr="C:\Documents and Settings\Администратор\Мои документы\Мои рисунки\Изображение\Изображение 097.jpg"/>
          <p:cNvPicPr>
            <a:picLocks noChangeAspect="1" noChangeArrowheads="1"/>
          </p:cNvPicPr>
          <p:nvPr/>
        </p:nvPicPr>
        <p:blipFill>
          <a:blip r:embed="rId2"/>
          <a:srcRect l="10653" t="16839" r="13432" b="53212"/>
          <a:stretch>
            <a:fillRect/>
          </a:stretch>
        </p:blipFill>
        <p:spPr bwMode="auto">
          <a:xfrm>
            <a:off x="1714480" y="142852"/>
            <a:ext cx="5900392" cy="3200588"/>
          </a:xfrm>
          <a:prstGeom prst="rect">
            <a:avLst/>
          </a:prstGeom>
          <a:noFill/>
        </p:spPr>
      </p:pic>
      <p:sp>
        <p:nvSpPr>
          <p:cNvPr id="7" name="TextBox 6"/>
          <p:cNvSpPr txBox="1"/>
          <p:nvPr/>
        </p:nvSpPr>
        <p:spPr>
          <a:xfrm>
            <a:off x="4214810" y="2857496"/>
            <a:ext cx="3493171" cy="369332"/>
          </a:xfrm>
          <a:prstGeom prst="rect">
            <a:avLst/>
          </a:prstGeom>
          <a:noFill/>
        </p:spPr>
        <p:txBody>
          <a:bodyPr wrap="square" rtlCol="0">
            <a:spAutoFit/>
          </a:bodyPr>
          <a:lstStyle/>
          <a:p>
            <a:r>
              <a:rPr lang="ru-RU" b="1" i="1" dirty="0" smtClean="0">
                <a:solidFill>
                  <a:schemeClr val="bg1"/>
                </a:solidFill>
                <a:latin typeface="Times New Roman" pitchFamily="18" charset="0"/>
                <a:cs typeface="Times New Roman" pitchFamily="18" charset="0"/>
              </a:rPr>
              <a:t>Бригада полеводов</a:t>
            </a:r>
            <a:endParaRPr lang="ru-RU" b="1" i="1" dirty="0">
              <a:solidFill>
                <a:schemeClr val="bg1"/>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Администратор\Мои документы\Мои рисунки\Изображение\Изображение 100.jpg"/>
          <p:cNvPicPr>
            <a:picLocks noGrp="1" noChangeAspect="1" noChangeArrowheads="1"/>
          </p:cNvPicPr>
          <p:nvPr>
            <p:ph idx="1"/>
          </p:nvPr>
        </p:nvPicPr>
        <p:blipFill>
          <a:blip r:embed="rId2">
            <a:grayscl/>
            <a:lum bright="11000" contrast="14000"/>
          </a:blip>
          <a:srcRect l="23159" t="14819" r="26864" b="58937"/>
          <a:stretch>
            <a:fillRect/>
          </a:stretch>
        </p:blipFill>
        <p:spPr bwMode="auto">
          <a:xfrm>
            <a:off x="214282" y="4052705"/>
            <a:ext cx="3884369" cy="2805295"/>
          </a:xfrm>
          <a:prstGeom prst="rect">
            <a:avLst/>
          </a:prstGeom>
          <a:noFill/>
        </p:spPr>
      </p:pic>
      <p:pic>
        <p:nvPicPr>
          <p:cNvPr id="4099" name="Picture 3" descr="C:\Documents and Settings\Администратор\Мои документы\Мои рисунки\Изображение\Изображение 103.jpg"/>
          <p:cNvPicPr>
            <a:picLocks noChangeAspect="1" noChangeArrowheads="1"/>
          </p:cNvPicPr>
          <p:nvPr/>
        </p:nvPicPr>
        <p:blipFill>
          <a:blip r:embed="rId3">
            <a:grayscl/>
            <a:lum bright="9000" contrast="14000"/>
          </a:blip>
          <a:srcRect l="32422" t="16166" r="27327" b="49844"/>
          <a:stretch>
            <a:fillRect/>
          </a:stretch>
        </p:blipFill>
        <p:spPr bwMode="auto">
          <a:xfrm>
            <a:off x="500034" y="214290"/>
            <a:ext cx="3128143" cy="3632736"/>
          </a:xfrm>
          <a:prstGeom prst="rect">
            <a:avLst/>
          </a:prstGeom>
          <a:noFill/>
        </p:spPr>
      </p:pic>
      <p:pic>
        <p:nvPicPr>
          <p:cNvPr id="7" name="Picture 2" descr="C:\Documents and Settings\Администратор\Мои документы\Мои рисунки\Изображение\Изображение 074.jpg"/>
          <p:cNvPicPr>
            <a:picLocks noChangeAspect="1" noChangeArrowheads="1"/>
          </p:cNvPicPr>
          <p:nvPr/>
        </p:nvPicPr>
        <p:blipFill>
          <a:blip r:embed="rId4">
            <a:grayscl/>
            <a:lum bright="18000" contrast="25000"/>
          </a:blip>
          <a:srcRect l="25938" t="27616" r="23159" b="47150"/>
          <a:stretch>
            <a:fillRect/>
          </a:stretch>
        </p:blipFill>
        <p:spPr bwMode="auto">
          <a:xfrm>
            <a:off x="3929058" y="214290"/>
            <a:ext cx="4787226" cy="3263790"/>
          </a:xfrm>
          <a:prstGeom prst="rect">
            <a:avLst/>
          </a:prstGeom>
          <a:noFill/>
        </p:spPr>
      </p:pic>
      <p:pic>
        <p:nvPicPr>
          <p:cNvPr id="4100" name="Picture 4" descr="C:\Documents and Settings\Администратор\Мои документы\Мои рисунки\Изображение\Изображение 099.jpg"/>
          <p:cNvPicPr>
            <a:picLocks noChangeAspect="1" noChangeArrowheads="1"/>
          </p:cNvPicPr>
          <p:nvPr/>
        </p:nvPicPr>
        <p:blipFill>
          <a:blip r:embed="rId5">
            <a:grayscl/>
            <a:lum bright="10000" contrast="4000"/>
          </a:blip>
          <a:srcRect l="18990" t="10104" r="15748" b="56243"/>
          <a:stretch>
            <a:fillRect/>
          </a:stretch>
        </p:blipFill>
        <p:spPr bwMode="auto">
          <a:xfrm>
            <a:off x="4286248" y="3692394"/>
            <a:ext cx="4210112" cy="298574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868" y="285728"/>
            <a:ext cx="5357850" cy="6215106"/>
          </a:xfrm>
        </p:spPr>
        <p:txBody>
          <a:bodyPr>
            <a:normAutofit fontScale="85000" lnSpcReduction="10000"/>
          </a:bodyPr>
          <a:lstStyle/>
          <a:p>
            <a:pPr algn="just"/>
            <a:r>
              <a:rPr lang="ru-RU" sz="1900" i="1" dirty="0" smtClean="0">
                <a:latin typeface="Times New Roman" pitchFamily="18" charset="0"/>
                <a:cs typeface="Times New Roman" pitchFamily="18" charset="0"/>
              </a:rPr>
              <a:t>В 1960г. колхозы в </a:t>
            </a:r>
            <a:r>
              <a:rPr lang="ru-RU" sz="1900" i="1" dirty="0" err="1" smtClean="0">
                <a:latin typeface="Times New Roman" pitchFamily="18" charset="0"/>
                <a:cs typeface="Times New Roman" pitchFamily="18" charset="0"/>
              </a:rPr>
              <a:t>Мошъюге</a:t>
            </a:r>
            <a:r>
              <a:rPr lang="ru-RU" sz="1900" i="1" dirty="0" smtClean="0">
                <a:latin typeface="Times New Roman" pitchFamily="18" charset="0"/>
                <a:cs typeface="Times New Roman" pitchFamily="18" charset="0"/>
              </a:rPr>
              <a:t>, Гаме, </a:t>
            </a:r>
            <a:r>
              <a:rPr lang="ru-RU" sz="1900" i="1" dirty="0" err="1" smtClean="0">
                <a:latin typeface="Times New Roman" pitchFamily="18" charset="0"/>
                <a:cs typeface="Times New Roman" pitchFamily="18" charset="0"/>
              </a:rPr>
              <a:t>Мохче</a:t>
            </a:r>
            <a:r>
              <a:rPr lang="ru-RU" sz="1900" i="1" dirty="0" smtClean="0">
                <a:latin typeface="Times New Roman" pitchFamily="18" charset="0"/>
                <a:cs typeface="Times New Roman" pitchFamily="18" charset="0"/>
              </a:rPr>
              <a:t> объединились в колхоз имени «Власть Советов». </a:t>
            </a:r>
          </a:p>
          <a:p>
            <a:pPr algn="just"/>
            <a:r>
              <a:rPr lang="ru-RU" sz="1900" i="1" dirty="0" smtClean="0">
                <a:latin typeface="Times New Roman" pitchFamily="18" charset="0"/>
                <a:cs typeface="Times New Roman" pitchFamily="18" charset="0"/>
              </a:rPr>
              <a:t>В послевоенные годы много сил и энергии вложила в развитие животноводства </a:t>
            </a:r>
            <a:r>
              <a:rPr lang="ru-RU" sz="1900" i="1" dirty="0" err="1" smtClean="0">
                <a:latin typeface="Times New Roman" pitchFamily="18" charset="0"/>
                <a:cs typeface="Times New Roman" pitchFamily="18" charset="0"/>
              </a:rPr>
              <a:t>Евлалия</a:t>
            </a:r>
            <a:r>
              <a:rPr lang="ru-RU" sz="1900" i="1" dirty="0" smtClean="0">
                <a:latin typeface="Times New Roman" pitchFamily="18" charset="0"/>
                <a:cs typeface="Times New Roman" pitchFamily="18" charset="0"/>
              </a:rPr>
              <a:t> Ивановна Филиппова. После окончания </a:t>
            </a:r>
            <a:r>
              <a:rPr lang="ru-RU" sz="1900" i="1" dirty="0" err="1" smtClean="0">
                <a:latin typeface="Times New Roman" pitchFamily="18" charset="0"/>
                <a:cs typeface="Times New Roman" pitchFamily="18" charset="0"/>
              </a:rPr>
              <a:t>зоотехникума</a:t>
            </a:r>
            <a:r>
              <a:rPr lang="ru-RU" sz="1900" i="1" dirty="0" smtClean="0">
                <a:latin typeface="Times New Roman" pitchFamily="18" charset="0"/>
                <a:cs typeface="Times New Roman" pitchFamily="18" charset="0"/>
              </a:rPr>
              <a:t>  она работала зоотехником в тундре, затем в отделе сельского хозяйства райисполкома. После сентябрьского Пленума ЦК КПСС (сентябрь 1953г) она изъявила желание возглавить животноводческую ферму в родном селе, которая была в числе отстающих. Е.И.Филиппова серьезно взялась за дело, начала свою работу с улучшения породных качеств скота, строго следила за использованием пастбищ. В зимний период регулярно проводила занятия в зоотехническом кружке. Большое внимание она придавала и на правильное использование кормов. Все это дало себя знать. В 1973г. В среднем от одной коровы было надоено  2733 кг молока. В тот год </a:t>
            </a:r>
            <a:r>
              <a:rPr lang="ru-RU" sz="1900" i="1" dirty="0" err="1" smtClean="0">
                <a:latin typeface="Times New Roman" pitchFamily="18" charset="0"/>
                <a:cs typeface="Times New Roman" pitchFamily="18" charset="0"/>
              </a:rPr>
              <a:t>Мошъюгское</a:t>
            </a:r>
            <a:r>
              <a:rPr lang="ru-RU" sz="1900" i="1" dirty="0" smtClean="0">
                <a:latin typeface="Times New Roman" pitchFamily="18" charset="0"/>
                <a:cs typeface="Times New Roman" pitchFamily="18" charset="0"/>
              </a:rPr>
              <a:t> отделение продало государству более 4300 центнеров молока. В 1974г. Отделение продало государству 526 центнеров мяса, более чем в 2,5 раза больше по сравнению с 1953 г. И  выйдя на пенсию, она активно интересовалась работой животноводов, помогала, советовала.. Е.И.Филиппова была удостоена звания Заслуженного работника народного хозяйства Коми АССР, была избрана делегатом </a:t>
            </a:r>
            <a:r>
              <a:rPr lang="en-US" sz="1900" i="1" dirty="0" smtClean="0">
                <a:latin typeface="Times New Roman" pitchFamily="18" charset="0"/>
                <a:cs typeface="Times New Roman" pitchFamily="18" charset="0"/>
              </a:rPr>
              <a:t>XXII</a:t>
            </a:r>
            <a:r>
              <a:rPr lang="ru-RU" sz="1900" i="1" dirty="0" smtClean="0">
                <a:latin typeface="Times New Roman" pitchFamily="18" charset="0"/>
                <a:cs typeface="Times New Roman" pitchFamily="18" charset="0"/>
              </a:rPr>
              <a:t> съезда КПСС. </a:t>
            </a:r>
          </a:p>
          <a:p>
            <a:endParaRPr lang="ru-RU" sz="1800" i="1" dirty="0">
              <a:latin typeface="Times New Roman" pitchFamily="18" charset="0"/>
              <a:cs typeface="Times New Roman" pitchFamily="18" charset="0"/>
            </a:endParaRPr>
          </a:p>
        </p:txBody>
      </p:sp>
      <p:pic>
        <p:nvPicPr>
          <p:cNvPr id="2050" name="Picture 2" descr="C:\Documents and Settings\Администратор\Мои документы\Мои рисунки\Изображение\Изображение 136.jpg"/>
          <p:cNvPicPr>
            <a:picLocks noChangeAspect="1" noChangeArrowheads="1"/>
          </p:cNvPicPr>
          <p:nvPr/>
        </p:nvPicPr>
        <p:blipFill>
          <a:blip r:embed="rId2">
            <a:grayscl/>
            <a:lum bright="9000" contrast="18000"/>
          </a:blip>
          <a:srcRect l="17138" t="24248" r="60213" b="51191"/>
          <a:stretch>
            <a:fillRect/>
          </a:stretch>
        </p:blipFill>
        <p:spPr bwMode="auto">
          <a:xfrm>
            <a:off x="785786" y="428604"/>
            <a:ext cx="2517323" cy="3754310"/>
          </a:xfrm>
          <a:prstGeom prst="rect">
            <a:avLst/>
          </a:prstGeom>
          <a:noFill/>
        </p:spPr>
      </p:pic>
      <p:sp>
        <p:nvSpPr>
          <p:cNvPr id="7" name="TextBox 6"/>
          <p:cNvSpPr txBox="1"/>
          <p:nvPr/>
        </p:nvSpPr>
        <p:spPr>
          <a:xfrm>
            <a:off x="285720" y="4572008"/>
            <a:ext cx="3286148" cy="1200329"/>
          </a:xfrm>
          <a:prstGeom prst="rect">
            <a:avLst/>
          </a:prstGeom>
          <a:noFill/>
        </p:spPr>
        <p:txBody>
          <a:bodyPr wrap="square" rtlCol="0">
            <a:spAutoFit/>
          </a:bodyPr>
          <a:lstStyle/>
          <a:p>
            <a:pPr algn="ctr"/>
            <a:r>
              <a:rPr lang="ru-RU" i="1" dirty="0" err="1" smtClean="0">
                <a:latin typeface="Times New Roman" pitchFamily="18" charset="0"/>
                <a:cs typeface="Times New Roman" pitchFamily="18" charset="0"/>
              </a:rPr>
              <a:t>Евлалия</a:t>
            </a:r>
            <a:r>
              <a:rPr lang="ru-RU" i="1" dirty="0" smtClean="0">
                <a:latin typeface="Times New Roman" pitchFamily="18" charset="0"/>
                <a:cs typeface="Times New Roman" pitchFamily="18" charset="0"/>
              </a:rPr>
              <a:t> Ивановна Филиппова, Заслуженный работник народного хозяйства </a:t>
            </a:r>
          </a:p>
          <a:p>
            <a:pPr algn="ctr"/>
            <a:r>
              <a:rPr lang="ru-RU" i="1" dirty="0" smtClean="0">
                <a:latin typeface="Times New Roman" pitchFamily="18" charset="0"/>
                <a:cs typeface="Times New Roman" pitchFamily="18" charset="0"/>
              </a:rPr>
              <a:t>Коми АССР</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3786190"/>
            <a:ext cx="9001156" cy="3071810"/>
          </a:xfrm>
        </p:spPr>
        <p:txBody>
          <a:bodyPr>
            <a:normAutofit fontScale="70000" lnSpcReduction="20000"/>
          </a:bodyPr>
          <a:lstStyle/>
          <a:p>
            <a:pPr algn="just"/>
            <a:r>
              <a:rPr lang="ru-RU" sz="2100" i="1" dirty="0" smtClean="0">
                <a:latin typeface="Times New Roman" pitchFamily="18" charset="0"/>
                <a:cs typeface="Times New Roman" pitchFamily="18" charset="0"/>
              </a:rPr>
              <a:t>В течение продолжительного времени отличных успехов добивались доярки Людмила Ефимовна Шарапова,  Наталья Ивановна, Лидия Гавриловна Филипповы, телятницы Любовь Михайловна </a:t>
            </a:r>
            <a:r>
              <a:rPr lang="ru-RU" sz="2100" i="1" dirty="0" err="1" smtClean="0">
                <a:latin typeface="Times New Roman" pitchFamily="18" charset="0"/>
                <a:cs typeface="Times New Roman" pitchFamily="18" charset="0"/>
              </a:rPr>
              <a:t>Вокуева</a:t>
            </a:r>
            <a:r>
              <a:rPr lang="ru-RU" sz="2100" i="1" dirty="0" smtClean="0">
                <a:latin typeface="Times New Roman" pitchFamily="18" charset="0"/>
                <a:cs typeface="Times New Roman" pitchFamily="18" charset="0"/>
              </a:rPr>
              <a:t> и Раиса Филипповна Филиппова и многие другие.</a:t>
            </a:r>
          </a:p>
          <a:p>
            <a:pPr algn="just"/>
            <a:r>
              <a:rPr lang="ru-RU" sz="2100" i="1" dirty="0" smtClean="0">
                <a:latin typeface="Times New Roman" pitchFamily="18" charset="0"/>
                <a:cs typeface="Times New Roman" pitchFamily="18" charset="0"/>
              </a:rPr>
              <a:t>В 1973г. был образован совхоз «</a:t>
            </a:r>
            <a:r>
              <a:rPr lang="ru-RU" sz="2100" i="1" dirty="0" err="1" smtClean="0">
                <a:latin typeface="Times New Roman" pitchFamily="18" charset="0"/>
                <a:cs typeface="Times New Roman" pitchFamily="18" charset="0"/>
              </a:rPr>
              <a:t>Ижемский</a:t>
            </a:r>
            <a:r>
              <a:rPr lang="ru-RU" sz="2100" i="1" dirty="0" smtClean="0">
                <a:latin typeface="Times New Roman" pitchFamily="18" charset="0"/>
                <a:cs typeface="Times New Roman" pitchFamily="18" charset="0"/>
              </a:rPr>
              <a:t>», спустя 10 лет снова перешли на колхозную систему. В 1986г. </a:t>
            </a:r>
            <a:r>
              <a:rPr lang="ru-RU" sz="2100" i="1" dirty="0" err="1" smtClean="0">
                <a:latin typeface="Times New Roman" pitchFamily="18" charset="0"/>
                <a:cs typeface="Times New Roman" pitchFamily="18" charset="0"/>
              </a:rPr>
              <a:t>Мошъюгское</a:t>
            </a:r>
            <a:r>
              <a:rPr lang="ru-RU" sz="2100" i="1" dirty="0" smtClean="0">
                <a:latin typeface="Times New Roman" pitchFamily="18" charset="0"/>
                <a:cs typeface="Times New Roman" pitchFamily="18" charset="0"/>
              </a:rPr>
              <a:t>, </a:t>
            </a:r>
            <a:r>
              <a:rPr lang="ru-RU" sz="2100" i="1" dirty="0" err="1" smtClean="0">
                <a:latin typeface="Times New Roman" pitchFamily="18" charset="0"/>
                <a:cs typeface="Times New Roman" pitchFamily="18" charset="0"/>
              </a:rPr>
              <a:t>Гамское</a:t>
            </a:r>
            <a:r>
              <a:rPr lang="ru-RU" sz="2100" i="1" dirty="0" smtClean="0">
                <a:latin typeface="Times New Roman" pitchFamily="18" charset="0"/>
                <a:cs typeface="Times New Roman" pitchFamily="18" charset="0"/>
              </a:rPr>
              <a:t> и </a:t>
            </a:r>
            <a:r>
              <a:rPr lang="ru-RU" sz="2100" i="1" dirty="0" err="1" smtClean="0">
                <a:latin typeface="Times New Roman" pitchFamily="18" charset="0"/>
                <a:cs typeface="Times New Roman" pitchFamily="18" charset="0"/>
              </a:rPr>
              <a:t>Мохчинское</a:t>
            </a:r>
            <a:r>
              <a:rPr lang="ru-RU" sz="2100" i="1" dirty="0" smtClean="0">
                <a:latin typeface="Times New Roman" pitchFamily="18" charset="0"/>
                <a:cs typeface="Times New Roman" pitchFamily="18" charset="0"/>
              </a:rPr>
              <a:t> отделения вошли в состав колхоза  «</a:t>
            </a:r>
            <a:r>
              <a:rPr lang="ru-RU" sz="2100" i="1" dirty="0" err="1" smtClean="0">
                <a:latin typeface="Times New Roman" pitchFamily="18" charset="0"/>
                <a:cs typeface="Times New Roman" pitchFamily="18" charset="0"/>
              </a:rPr>
              <a:t>Мохчинский</a:t>
            </a:r>
            <a:r>
              <a:rPr lang="ru-RU" sz="2100" i="1" dirty="0" smtClean="0">
                <a:latin typeface="Times New Roman" pitchFamily="18" charset="0"/>
                <a:cs typeface="Times New Roman" pitchFamily="18" charset="0"/>
              </a:rPr>
              <a:t>». Впоследствии он был реорганизован в СПК «</a:t>
            </a:r>
            <a:r>
              <a:rPr lang="ru-RU" sz="2100" i="1" dirty="0" err="1" smtClean="0">
                <a:latin typeface="Times New Roman" pitchFamily="18" charset="0"/>
                <a:cs typeface="Times New Roman" pitchFamily="18" charset="0"/>
              </a:rPr>
              <a:t>Мохчинский</a:t>
            </a:r>
            <a:r>
              <a:rPr lang="ru-RU" sz="2100" i="1" dirty="0" smtClean="0">
                <a:latin typeface="Times New Roman" pitchFamily="18" charset="0"/>
                <a:cs typeface="Times New Roman" pitchFamily="18" charset="0"/>
              </a:rPr>
              <a:t>». После распада СПК в январе 2004г на общем собрании приняли решение создать сельскохозяйственную артель в </a:t>
            </a:r>
            <a:r>
              <a:rPr lang="ru-RU" sz="2100" i="1" dirty="0" err="1" smtClean="0">
                <a:latin typeface="Times New Roman" pitchFamily="18" charset="0"/>
                <a:cs typeface="Times New Roman" pitchFamily="18" charset="0"/>
              </a:rPr>
              <a:t>Мошъюге</a:t>
            </a:r>
            <a:r>
              <a:rPr lang="ru-RU" sz="2100" i="1" dirty="0" smtClean="0">
                <a:latin typeface="Times New Roman" pitchFamily="18" charset="0"/>
                <a:cs typeface="Times New Roman" pitchFamily="18" charset="0"/>
              </a:rPr>
              <a:t>. Но впоследствии артель также распалась. </a:t>
            </a:r>
          </a:p>
          <a:p>
            <a:pPr algn="just"/>
            <a:r>
              <a:rPr lang="ru-RU" sz="2100" i="1" dirty="0" smtClean="0">
                <a:latin typeface="Times New Roman" pitchFamily="18" charset="0"/>
                <a:cs typeface="Times New Roman" pitchFamily="18" charset="0"/>
              </a:rPr>
              <a:t>Много сил для развития сельского хозяйства вложил Григорий Иванович Рочев, возглавлявший </a:t>
            </a:r>
            <a:r>
              <a:rPr lang="ru-RU" sz="2100" i="1" dirty="0" err="1" smtClean="0">
                <a:latin typeface="Times New Roman" pitchFamily="18" charset="0"/>
                <a:cs typeface="Times New Roman" pitchFamily="18" charset="0"/>
              </a:rPr>
              <a:t>мошъюгскую</a:t>
            </a:r>
            <a:r>
              <a:rPr lang="ru-RU" sz="2100" i="1" dirty="0" smtClean="0">
                <a:latin typeface="Times New Roman" pitchFamily="18" charset="0"/>
                <a:cs typeface="Times New Roman" pitchFamily="18" charset="0"/>
              </a:rPr>
              <a:t> комплексную бригаду с 1961г. по 1987г. С 1987г. управляющим отделением работал Николай Яковлевич </a:t>
            </a:r>
            <a:r>
              <a:rPr lang="ru-RU" sz="2100" i="1" dirty="0" err="1" smtClean="0">
                <a:latin typeface="Times New Roman" pitchFamily="18" charset="0"/>
                <a:cs typeface="Times New Roman" pitchFamily="18" charset="0"/>
              </a:rPr>
              <a:t>Вокуев</a:t>
            </a:r>
            <a:r>
              <a:rPr lang="ru-RU" sz="2100" i="1" dirty="0" smtClean="0">
                <a:latin typeface="Times New Roman" pitchFamily="18" charset="0"/>
                <a:cs typeface="Times New Roman" pitchFamily="18" charset="0"/>
              </a:rPr>
              <a:t>, с 1993г.  - </a:t>
            </a:r>
            <a:r>
              <a:rPr lang="ru-RU" sz="2100" i="1" dirty="0" err="1" smtClean="0">
                <a:latin typeface="Times New Roman" pitchFamily="18" charset="0"/>
                <a:cs typeface="Times New Roman" pitchFamily="18" charset="0"/>
              </a:rPr>
              <a:t>Хозяинов</a:t>
            </a:r>
            <a:r>
              <a:rPr lang="ru-RU" sz="2100" i="1" dirty="0" smtClean="0">
                <a:latin typeface="Times New Roman" pitchFamily="18" charset="0"/>
                <a:cs typeface="Times New Roman" pitchFamily="18" charset="0"/>
              </a:rPr>
              <a:t> Николай </a:t>
            </a:r>
            <a:r>
              <a:rPr lang="ru-RU" sz="2100" i="1" dirty="0" err="1" smtClean="0">
                <a:latin typeface="Times New Roman" pitchFamily="18" charset="0"/>
                <a:cs typeface="Times New Roman" pitchFamily="18" charset="0"/>
              </a:rPr>
              <a:t>Вонифатьевич</a:t>
            </a:r>
            <a:r>
              <a:rPr lang="ru-RU" sz="2100" i="1" dirty="0" smtClean="0">
                <a:latin typeface="Times New Roman" pitchFamily="18" charset="0"/>
                <a:cs typeface="Times New Roman" pitchFamily="18" charset="0"/>
              </a:rPr>
              <a:t>, после него отделение, а затем артель возглавил Филиппов Владимир Алексеевич. </a:t>
            </a:r>
          </a:p>
          <a:p>
            <a:pPr algn="just"/>
            <a:r>
              <a:rPr lang="ru-RU" sz="2100" i="1" dirty="0" smtClean="0">
                <a:latin typeface="Times New Roman" pitchFamily="18" charset="0"/>
                <a:cs typeface="Times New Roman" pitchFamily="18" charset="0"/>
              </a:rPr>
              <a:t>В настоящее время в </a:t>
            </a:r>
            <a:r>
              <a:rPr lang="ru-RU" sz="2100" i="1" dirty="0" err="1" smtClean="0">
                <a:latin typeface="Times New Roman" pitchFamily="18" charset="0"/>
                <a:cs typeface="Times New Roman" pitchFamily="18" charset="0"/>
              </a:rPr>
              <a:t>Мощъюге</a:t>
            </a:r>
            <a:r>
              <a:rPr lang="ru-RU" sz="2100" i="1" dirty="0" smtClean="0">
                <a:latin typeface="Times New Roman" pitchFamily="18" charset="0"/>
                <a:cs typeface="Times New Roman" pitchFamily="18" charset="0"/>
              </a:rPr>
              <a:t> развивается фермерское хозяйство Филипповой Раисы Васильевны,   2 хозяйства в Щели – Истоминой Любови Николаевны и  Истомина Петра Алексеевича.</a:t>
            </a:r>
          </a:p>
          <a:p>
            <a:endParaRPr lang="ru-RU" sz="1800" i="1" dirty="0">
              <a:latin typeface="Times New Roman" pitchFamily="18" charset="0"/>
              <a:cs typeface="Times New Roman" pitchFamily="18" charset="0"/>
            </a:endParaRPr>
          </a:p>
        </p:txBody>
      </p:sp>
      <p:pic>
        <p:nvPicPr>
          <p:cNvPr id="6" name="Picture 2" descr="C:\Documents and Settings\Администратор\Мои документы\Мои рисунки\Изображение\Изображение 076.jpg"/>
          <p:cNvPicPr>
            <a:picLocks noGrp="1" noChangeAspect="1" noChangeArrowheads="1"/>
          </p:cNvPicPr>
          <p:nvPr>
            <p:ph idx="1"/>
          </p:nvPr>
        </p:nvPicPr>
        <p:blipFill>
          <a:blip r:embed="rId2">
            <a:grayscl/>
            <a:lum bright="26000" contrast="23000"/>
          </a:blip>
          <a:srcRect l="27791" t="8756" r="21769" b="67020"/>
          <a:stretch>
            <a:fillRect/>
          </a:stretch>
        </p:blipFill>
        <p:spPr bwMode="auto">
          <a:xfrm>
            <a:off x="2143108" y="214290"/>
            <a:ext cx="5096519" cy="3366201"/>
          </a:xfrm>
          <a:prstGeom prst="rect">
            <a:avLst/>
          </a:prstGeom>
          <a:noFill/>
        </p:spPr>
      </p:pic>
      <p:sp>
        <p:nvSpPr>
          <p:cNvPr id="7" name="TextBox 6"/>
          <p:cNvSpPr txBox="1"/>
          <p:nvPr/>
        </p:nvSpPr>
        <p:spPr>
          <a:xfrm>
            <a:off x="4357686" y="3071810"/>
            <a:ext cx="2028889" cy="369332"/>
          </a:xfrm>
          <a:prstGeom prst="rect">
            <a:avLst/>
          </a:prstGeom>
          <a:noFill/>
        </p:spPr>
        <p:txBody>
          <a:bodyPr wrap="square" rtlCol="0">
            <a:spAutoFit/>
          </a:bodyPr>
          <a:lstStyle/>
          <a:p>
            <a:r>
              <a:rPr lang="ru-RU" b="1" i="1" dirty="0" smtClean="0">
                <a:solidFill>
                  <a:schemeClr val="bg1"/>
                </a:solidFill>
                <a:latin typeface="Times New Roman" pitchFamily="18" charset="0"/>
                <a:cs typeface="Times New Roman" pitchFamily="18" charset="0"/>
              </a:rPr>
              <a:t>На уборке урожая</a:t>
            </a:r>
            <a:endParaRPr lang="ru-RU" b="1" i="1" dirty="0">
              <a:solidFill>
                <a:schemeClr val="bg1"/>
              </a:solidFill>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Администратор\Мои документы\Мои рисунки\Изображение\Изображение 090.jpg"/>
          <p:cNvPicPr>
            <a:picLocks noChangeAspect="1" noChangeArrowheads="1"/>
          </p:cNvPicPr>
          <p:nvPr/>
        </p:nvPicPr>
        <p:blipFill>
          <a:blip r:embed="rId2">
            <a:lum bright="12000" contrast="18000"/>
          </a:blip>
          <a:srcRect l="24548" t="26943" r="13432" b="39067"/>
          <a:stretch>
            <a:fillRect/>
          </a:stretch>
        </p:blipFill>
        <p:spPr bwMode="auto">
          <a:xfrm>
            <a:off x="1285852" y="642918"/>
            <a:ext cx="6459392" cy="4868629"/>
          </a:xfrm>
          <a:prstGeom prst="rect">
            <a:avLst/>
          </a:prstGeom>
          <a:noFill/>
        </p:spPr>
      </p:pic>
      <p:sp>
        <p:nvSpPr>
          <p:cNvPr id="6" name="TextBox 5"/>
          <p:cNvSpPr txBox="1"/>
          <p:nvPr/>
        </p:nvSpPr>
        <p:spPr>
          <a:xfrm>
            <a:off x="714348" y="5572140"/>
            <a:ext cx="8001057" cy="1077218"/>
          </a:xfrm>
          <a:prstGeom prst="rect">
            <a:avLst/>
          </a:prstGeom>
          <a:noFill/>
        </p:spPr>
        <p:txBody>
          <a:bodyPr wrap="square" rtlCol="0">
            <a:spAutoFit/>
          </a:bodyPr>
          <a:lstStyle/>
          <a:p>
            <a:pPr indent="355600" algn="just"/>
            <a:r>
              <a:rPr lang="ru-RU" sz="1600" i="1" dirty="0" smtClean="0">
                <a:latin typeface="Times New Roman" pitchFamily="18" charset="0"/>
                <a:cs typeface="Times New Roman" pitchFamily="18" charset="0"/>
              </a:rPr>
              <a:t>Филиппова Зинаида Васильевна, Истомина Мария Ивановна, Сметанина Анна Ивановна, Филиппова Раиса Филипповна, Филиппов Николай Кириллович, Филиппова Александра Васильевна, Филиппов Иван Максимович, Истомина Анна Васильевна, Филиппов Григорий Иванович, Филиппова </a:t>
            </a:r>
            <a:r>
              <a:rPr lang="ru-RU" sz="1600" i="1" dirty="0" err="1" smtClean="0">
                <a:latin typeface="Times New Roman" pitchFamily="18" charset="0"/>
                <a:cs typeface="Times New Roman" pitchFamily="18" charset="0"/>
              </a:rPr>
              <a:t>Евлалия</a:t>
            </a:r>
            <a:r>
              <a:rPr lang="ru-RU" sz="1600" i="1" dirty="0" smtClean="0">
                <a:latin typeface="Times New Roman" pitchFamily="18" charset="0"/>
                <a:cs typeface="Times New Roman" pitchFamily="18" charset="0"/>
              </a:rPr>
              <a:t> Ивановна, </a:t>
            </a:r>
            <a:r>
              <a:rPr lang="ru-RU" sz="1600" i="1" dirty="0" err="1" smtClean="0">
                <a:latin typeface="Times New Roman" pitchFamily="18" charset="0"/>
                <a:cs typeface="Times New Roman" pitchFamily="18" charset="0"/>
              </a:rPr>
              <a:t>Сметанин</a:t>
            </a:r>
            <a:r>
              <a:rPr lang="ru-RU" sz="1600" i="1" dirty="0" smtClean="0">
                <a:latin typeface="Times New Roman" pitchFamily="18" charset="0"/>
                <a:cs typeface="Times New Roman" pitchFamily="18" charset="0"/>
              </a:rPr>
              <a:t> Павел </a:t>
            </a:r>
            <a:r>
              <a:rPr lang="ru-RU" sz="1600" i="1" dirty="0" err="1" smtClean="0">
                <a:latin typeface="Times New Roman" pitchFamily="18" charset="0"/>
                <a:cs typeface="Times New Roman" pitchFamily="18" charset="0"/>
              </a:rPr>
              <a:t>Иовович</a:t>
            </a:r>
            <a:endParaRPr lang="ru-RU" sz="1600" i="1" dirty="0">
              <a:latin typeface="Times New Roman" pitchFamily="18" charset="0"/>
              <a:cs typeface="Times New Roman" pitchFamily="18" charset="0"/>
            </a:endParaRPr>
          </a:p>
        </p:txBody>
      </p:sp>
      <p:sp>
        <p:nvSpPr>
          <p:cNvPr id="4" name="TextBox 3"/>
          <p:cNvSpPr txBox="1"/>
          <p:nvPr/>
        </p:nvSpPr>
        <p:spPr>
          <a:xfrm>
            <a:off x="2357422" y="214290"/>
            <a:ext cx="4654208" cy="369332"/>
          </a:xfrm>
          <a:prstGeom prst="rect">
            <a:avLst/>
          </a:prstGeom>
          <a:noFill/>
        </p:spPr>
        <p:txBody>
          <a:bodyPr wrap="square" rtlCol="0">
            <a:spAutoFit/>
          </a:bodyPr>
          <a:lstStyle/>
          <a:p>
            <a:pPr algn="ctr"/>
            <a:r>
              <a:rPr lang="ru-RU" i="1" dirty="0" smtClean="0">
                <a:latin typeface="Times New Roman" pitchFamily="18" charset="0"/>
                <a:cs typeface="Times New Roman" pitchFamily="18" charset="0"/>
              </a:rPr>
              <a:t>Май 2005г. Труженики тыла </a:t>
            </a:r>
            <a:r>
              <a:rPr lang="ru-RU" i="1" dirty="0" err="1" smtClean="0">
                <a:latin typeface="Times New Roman" pitchFamily="18" charset="0"/>
                <a:cs typeface="Times New Roman" pitchFamily="18" charset="0"/>
              </a:rPr>
              <a:t>д.Мошъюга</a:t>
            </a:r>
            <a:endParaRPr lang="ru-RU" i="1"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4929190" y="571480"/>
            <a:ext cx="3857652" cy="5554683"/>
          </a:xfrm>
        </p:spPr>
        <p:txBody>
          <a:bodyPr>
            <a:normAutofit/>
          </a:bodyPr>
          <a:lstStyle/>
          <a:p>
            <a:pPr algn="ctr"/>
            <a:r>
              <a:rPr lang="ru-RU" sz="3200" b="1" i="1" dirty="0" smtClean="0">
                <a:latin typeface="Times New Roman" pitchFamily="18" charset="0"/>
                <a:cs typeface="Times New Roman" pitchFamily="18" charset="0"/>
              </a:rPr>
              <a:t>Участники Великой Отечественной.</a:t>
            </a:r>
            <a:endParaRPr lang="ru-RU" sz="3200" i="1" dirty="0" smtClean="0">
              <a:latin typeface="Times New Roman" pitchFamily="18" charset="0"/>
              <a:cs typeface="Times New Roman" pitchFamily="18" charset="0"/>
            </a:endParaRPr>
          </a:p>
          <a:p>
            <a:pPr algn="just">
              <a:buFont typeface="Arial" pitchFamily="34" charset="0"/>
              <a:buChar char="•"/>
            </a:pPr>
            <a:r>
              <a:rPr lang="ru-RU" sz="1800" i="1" dirty="0" smtClean="0">
                <a:latin typeface="Times New Roman" pitchFamily="18" charset="0"/>
                <a:cs typeface="Times New Roman" pitchFamily="18" charset="0"/>
              </a:rPr>
              <a:t> </a:t>
            </a:r>
            <a:r>
              <a:rPr lang="ru-RU" sz="2800" i="1" dirty="0" smtClean="0">
                <a:latin typeface="Times New Roman" pitchFamily="18" charset="0"/>
                <a:cs typeface="Times New Roman" pitchFamily="18" charset="0"/>
              </a:rPr>
              <a:t>На защиту Родины от немецко-фашистских захватчиков </a:t>
            </a:r>
            <a:r>
              <a:rPr lang="ru-RU" sz="2800" i="1" dirty="0" err="1" smtClean="0">
                <a:latin typeface="Times New Roman" pitchFamily="18" charset="0"/>
                <a:cs typeface="Times New Roman" pitchFamily="18" charset="0"/>
              </a:rPr>
              <a:t>Мошъюга</a:t>
            </a:r>
            <a:r>
              <a:rPr lang="ru-RU" sz="2800" i="1" dirty="0" smtClean="0">
                <a:latin typeface="Times New Roman" pitchFamily="18" charset="0"/>
                <a:cs typeface="Times New Roman" pitchFamily="18" charset="0"/>
              </a:rPr>
              <a:t> и  Щель отправили 184 человека. Погибли и пропали без вести – 87, вернулись </a:t>
            </a:r>
            <a:r>
              <a:rPr lang="ru-RU" sz="2800" i="1" dirty="0" smtClean="0">
                <a:latin typeface="Times New Roman" pitchFamily="18" charset="0"/>
                <a:cs typeface="Times New Roman" pitchFamily="18" charset="0"/>
              </a:rPr>
              <a:t>- 97 </a:t>
            </a:r>
            <a:r>
              <a:rPr lang="ru-RU" sz="2800" i="1" dirty="0" smtClean="0">
                <a:latin typeface="Times New Roman" pitchFamily="18" charset="0"/>
                <a:cs typeface="Times New Roman" pitchFamily="18" charset="0"/>
              </a:rPr>
              <a:t>человек.</a:t>
            </a:r>
          </a:p>
          <a:p>
            <a:endParaRPr lang="ru-RU" sz="1800" i="1" dirty="0">
              <a:latin typeface="Times New Roman" pitchFamily="18" charset="0"/>
              <a:cs typeface="Times New Roman" pitchFamily="18" charset="0"/>
            </a:endParaRPr>
          </a:p>
        </p:txBody>
      </p:sp>
      <p:pic>
        <p:nvPicPr>
          <p:cNvPr id="3074" name="Picture 2" descr="C:\Documents and Settings\Администратор\Мои документы\Мои рисунки\Изображение\Изображение 162.jpg"/>
          <p:cNvPicPr>
            <a:picLocks noGrp="1" noChangeAspect="1" noChangeArrowheads="1"/>
          </p:cNvPicPr>
          <p:nvPr>
            <p:ph idx="1"/>
          </p:nvPr>
        </p:nvPicPr>
        <p:blipFill>
          <a:blip r:embed="rId2"/>
          <a:srcRect l="28254" t="13135" r="25012" b="37046"/>
          <a:stretch>
            <a:fillRect/>
          </a:stretch>
        </p:blipFill>
        <p:spPr bwMode="auto">
          <a:xfrm>
            <a:off x="642910" y="357166"/>
            <a:ext cx="3632353" cy="5325320"/>
          </a:xfrm>
          <a:prstGeom prst="rect">
            <a:avLst/>
          </a:prstGeom>
          <a:noFill/>
        </p:spPr>
      </p:pic>
      <p:sp>
        <p:nvSpPr>
          <p:cNvPr id="6" name="TextBox 5"/>
          <p:cNvSpPr txBox="1"/>
          <p:nvPr/>
        </p:nvSpPr>
        <p:spPr>
          <a:xfrm>
            <a:off x="571472" y="5929330"/>
            <a:ext cx="3714776" cy="400110"/>
          </a:xfrm>
          <a:prstGeom prst="rect">
            <a:avLst/>
          </a:prstGeom>
          <a:noFill/>
        </p:spPr>
        <p:txBody>
          <a:bodyPr wrap="square" rtlCol="0">
            <a:spAutoFit/>
          </a:bodyPr>
          <a:lstStyle/>
          <a:p>
            <a:pPr algn="ctr"/>
            <a:r>
              <a:rPr lang="ru-RU" sz="2000" b="1" i="1" dirty="0" smtClean="0">
                <a:latin typeface="Times New Roman" pitchFamily="18" charset="0"/>
                <a:cs typeface="Times New Roman" pitchFamily="18" charset="0"/>
              </a:rPr>
              <a:t>Памятник павшим землякам</a:t>
            </a:r>
            <a:endParaRPr lang="ru-RU" sz="2000" b="1" i="1" dirty="0">
              <a:latin typeface="Times New Roman" pitchFamily="18" charset="0"/>
              <a:cs typeface="Times New Roman" pitchFamily="18" charset="0"/>
            </a:endParaRPr>
          </a:p>
        </p:txBody>
      </p:sp>
      <p:sp>
        <p:nvSpPr>
          <p:cNvPr id="5" name="TextBox 4"/>
          <p:cNvSpPr txBox="1"/>
          <p:nvPr/>
        </p:nvSpPr>
        <p:spPr>
          <a:xfrm>
            <a:off x="2857488" y="5715016"/>
            <a:ext cx="906595" cy="276999"/>
          </a:xfrm>
          <a:prstGeom prst="rect">
            <a:avLst/>
          </a:prstGeom>
          <a:noFill/>
        </p:spPr>
        <p:txBody>
          <a:bodyPr wrap="none" rtlCol="0">
            <a:spAutoFit/>
          </a:bodyPr>
          <a:lstStyle/>
          <a:p>
            <a:r>
              <a:rPr lang="ru-RU" sz="1200" i="1" dirty="0" smtClean="0">
                <a:latin typeface="Times New Roman" pitchFamily="18" charset="0"/>
                <a:cs typeface="Times New Roman" pitchFamily="18" charset="0"/>
              </a:rPr>
              <a:t>Май 2005г.</a:t>
            </a:r>
            <a:endParaRPr lang="ru-RU" sz="1200" i="1"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290"/>
            <a:ext cx="4929222" cy="6215106"/>
          </a:xfrm>
        </p:spPr>
        <p:txBody>
          <a:bodyPr>
            <a:normAutofit/>
          </a:bodyPr>
          <a:lstStyle/>
          <a:p>
            <a:pPr algn="just"/>
            <a:r>
              <a:rPr lang="ru-RU" sz="1800" i="1" dirty="0" err="1" smtClean="0">
                <a:latin typeface="Times New Roman" pitchFamily="18" charset="0"/>
                <a:cs typeface="Times New Roman" pitchFamily="18" charset="0"/>
              </a:rPr>
              <a:t>Виссарион</a:t>
            </a:r>
            <a:r>
              <a:rPr lang="ru-RU" sz="1800" i="1" dirty="0" smtClean="0">
                <a:latin typeface="Times New Roman" pitchFamily="18" charset="0"/>
                <a:cs typeface="Times New Roman" pitchFamily="18" charset="0"/>
              </a:rPr>
              <a:t> Ипполитович Филиппов на фронте был разведчиком. 22 раза участвовал в вылазках во вражеский тыл. 16 «языков» лично на его счету. А однажды разведчикам сдалась в плен большая группа немцев, но это было уже к концу войны. За успешные действия в разведке и проявление при этом мужества </a:t>
            </a:r>
            <a:r>
              <a:rPr lang="ru-RU" sz="1800" i="1" dirty="0" err="1" smtClean="0">
                <a:latin typeface="Times New Roman" pitchFamily="18" charset="0"/>
                <a:cs typeface="Times New Roman" pitchFamily="18" charset="0"/>
              </a:rPr>
              <a:t>Виссарион</a:t>
            </a:r>
            <a:r>
              <a:rPr lang="ru-RU" sz="1800" i="1" dirty="0" smtClean="0">
                <a:latin typeface="Times New Roman" pitchFamily="18" charset="0"/>
                <a:cs typeface="Times New Roman" pitchFamily="18" charset="0"/>
              </a:rPr>
              <a:t> Ипполитович награжден орденом Красного Знамени, двумя орденами Отечественной войны 1 степени, двумя орденами Красной Звезды и многими медалями. В послевоенные годы вплоть до выхода на пенсию В.И.Филиппов выполнял скромное и нужное дело: он работал лесничим в </a:t>
            </a:r>
            <a:r>
              <a:rPr lang="ru-RU" sz="1800" i="1" dirty="0" err="1" smtClean="0">
                <a:latin typeface="Times New Roman" pitchFamily="18" charset="0"/>
                <a:cs typeface="Times New Roman" pitchFamily="18" charset="0"/>
              </a:rPr>
              <a:t>Ижемском</a:t>
            </a:r>
            <a:r>
              <a:rPr lang="ru-RU" sz="1800" i="1" dirty="0" smtClean="0">
                <a:latin typeface="Times New Roman" pitchFamily="18" charset="0"/>
                <a:cs typeface="Times New Roman" pitchFamily="18" charset="0"/>
              </a:rPr>
              <a:t> лесхозе. В канун 50-летия Великой Победы в </a:t>
            </a:r>
            <a:r>
              <a:rPr lang="ru-RU" sz="1800" i="1" dirty="0" err="1" smtClean="0">
                <a:latin typeface="Times New Roman" pitchFamily="18" charset="0"/>
                <a:cs typeface="Times New Roman" pitchFamily="18" charset="0"/>
              </a:rPr>
              <a:t>Ижемский</a:t>
            </a:r>
            <a:r>
              <a:rPr lang="ru-RU" sz="1800" i="1" dirty="0" smtClean="0">
                <a:latin typeface="Times New Roman" pitchFamily="18" charset="0"/>
                <a:cs typeface="Times New Roman" pitchFamily="18" charset="0"/>
              </a:rPr>
              <a:t> район приезжал художник из Москвы. По заказу музея, что на Поклонной горе, он нарисовал портрет этого отважного воина.</a:t>
            </a:r>
            <a:endParaRPr lang="ru-RU" sz="1800" i="1" dirty="0">
              <a:latin typeface="Times New Roman" pitchFamily="18" charset="0"/>
              <a:cs typeface="Times New Roman" pitchFamily="18" charset="0"/>
            </a:endParaRPr>
          </a:p>
        </p:txBody>
      </p:sp>
      <p:pic>
        <p:nvPicPr>
          <p:cNvPr id="5122" name="Picture 2" descr="C:\Documents and Settings\Администратор\Мои документы\Мои рисунки\Изображение\Изображение 137.jpg"/>
          <p:cNvPicPr>
            <a:picLocks noChangeAspect="1" noChangeArrowheads="1"/>
          </p:cNvPicPr>
          <p:nvPr/>
        </p:nvPicPr>
        <p:blipFill>
          <a:blip r:embed="rId2">
            <a:grayscl/>
            <a:lum bright="7000"/>
          </a:blip>
          <a:srcRect l="43539" t="18186" r="32886" b="52538"/>
          <a:stretch>
            <a:fillRect/>
          </a:stretch>
        </p:blipFill>
        <p:spPr bwMode="auto">
          <a:xfrm>
            <a:off x="5643570" y="357166"/>
            <a:ext cx="2748515" cy="4694115"/>
          </a:xfrm>
          <a:prstGeom prst="rect">
            <a:avLst/>
          </a:prstGeom>
          <a:noFill/>
        </p:spPr>
      </p:pic>
      <p:sp>
        <p:nvSpPr>
          <p:cNvPr id="6" name="TextBox 5"/>
          <p:cNvSpPr txBox="1"/>
          <p:nvPr/>
        </p:nvSpPr>
        <p:spPr>
          <a:xfrm>
            <a:off x="5429256" y="5214950"/>
            <a:ext cx="3429024" cy="1200329"/>
          </a:xfrm>
          <a:prstGeom prst="rect">
            <a:avLst/>
          </a:prstGeom>
          <a:noFill/>
        </p:spPr>
        <p:txBody>
          <a:bodyPr wrap="square" rtlCol="0">
            <a:spAutoFit/>
          </a:bodyPr>
          <a:lstStyle/>
          <a:p>
            <a:pPr algn="ctr"/>
            <a:r>
              <a:rPr lang="ru-RU" i="1" dirty="0" smtClean="0">
                <a:latin typeface="Times New Roman" pitchFamily="18" charset="0"/>
                <a:cs typeface="Times New Roman" pitchFamily="18" charset="0"/>
              </a:rPr>
              <a:t>Отважный разведчик </a:t>
            </a:r>
            <a:r>
              <a:rPr lang="ru-RU" i="1" dirty="0" err="1" smtClean="0">
                <a:latin typeface="Times New Roman" pitchFamily="18" charset="0"/>
                <a:cs typeface="Times New Roman" pitchFamily="18" charset="0"/>
              </a:rPr>
              <a:t>Виссарион</a:t>
            </a:r>
            <a:r>
              <a:rPr lang="ru-RU" i="1" dirty="0" smtClean="0">
                <a:latin typeface="Times New Roman" pitchFamily="18" charset="0"/>
                <a:cs typeface="Times New Roman" pitchFamily="18" charset="0"/>
              </a:rPr>
              <a:t> Ипполитович Филиппов, кавалер 5 боевых орденов </a:t>
            </a:r>
          </a:p>
          <a:p>
            <a:pPr algn="ctr"/>
            <a:r>
              <a:rPr lang="ru-RU" i="1" dirty="0" smtClean="0">
                <a:latin typeface="Times New Roman" pitchFamily="18" charset="0"/>
                <a:cs typeface="Times New Roman" pitchFamily="18" charset="0"/>
              </a:rPr>
              <a:t>(1923 – 2003)</a:t>
            </a:r>
            <a:endParaRPr lang="ru-RU" i="1"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3428992" y="214290"/>
            <a:ext cx="5500726" cy="6643710"/>
          </a:xfrm>
        </p:spPr>
        <p:txBody>
          <a:bodyPr>
            <a:noAutofit/>
          </a:bodyPr>
          <a:lstStyle/>
          <a:p>
            <a:pPr marL="265113" indent="-265113" algn="just">
              <a:buFont typeface="Arial" pitchFamily="34" charset="0"/>
              <a:buChar char="•"/>
            </a:pPr>
            <a:r>
              <a:rPr lang="ru-RU" sz="1800" dirty="0" smtClean="0"/>
              <a:t>   </a:t>
            </a:r>
            <a:r>
              <a:rPr lang="ru-RU" sz="1800" i="1" dirty="0" err="1" smtClean="0">
                <a:latin typeface="Times New Roman" pitchFamily="18" charset="0"/>
                <a:cs typeface="Times New Roman" pitchFamily="18" charset="0"/>
              </a:rPr>
              <a:t>Бабиков</a:t>
            </a:r>
            <a:r>
              <a:rPr lang="ru-RU" sz="1800" i="1" dirty="0" smtClean="0">
                <a:latin typeface="Times New Roman" pitchFamily="18" charset="0"/>
                <a:cs typeface="Times New Roman" pitchFamily="18" charset="0"/>
              </a:rPr>
              <a:t> Кузьма Григорьевич, уроженец села </a:t>
            </a:r>
            <a:r>
              <a:rPr lang="ru-RU" sz="1800" i="1" dirty="0" err="1" smtClean="0">
                <a:latin typeface="Times New Roman" pitchFamily="18" charset="0"/>
                <a:cs typeface="Times New Roman" pitchFamily="18" charset="0"/>
              </a:rPr>
              <a:t>Мошъюга</a:t>
            </a:r>
            <a:r>
              <a:rPr lang="ru-RU" sz="1800" i="1" dirty="0" smtClean="0">
                <a:latin typeface="Times New Roman" pitchFamily="18" charset="0"/>
                <a:cs typeface="Times New Roman" pitchFamily="18" charset="0"/>
              </a:rPr>
              <a:t>. </a:t>
            </a:r>
            <a:r>
              <a:rPr lang="ru-RU" sz="1800" i="1" dirty="0" err="1" smtClean="0">
                <a:latin typeface="Times New Roman" pitchFamily="18" charset="0"/>
                <a:cs typeface="Times New Roman" pitchFamily="18" charset="0"/>
              </a:rPr>
              <a:t>Ижемским</a:t>
            </a:r>
            <a:r>
              <a:rPr lang="ru-RU" sz="1800" i="1" dirty="0" smtClean="0">
                <a:latin typeface="Times New Roman" pitchFamily="18" charset="0"/>
                <a:cs typeface="Times New Roman" pitchFamily="18" charset="0"/>
              </a:rPr>
              <a:t> райвоенкоматом призван в армию в июле 1942г. Капитан. Демобилизован в апреле 1946г. В июле 1942г. был направлен в военно-политическое училище. После 5 месяцев учебы попал на 2-ой Украинский фронт, где возглавил партийную организацию батальона. Парторг вместе с бойцами отбивал атаки гитлеровцев. После ранения служил заместителем командира по политчасти на 2-м Белорусском фронте. </a:t>
            </a:r>
            <a:r>
              <a:rPr lang="ru-RU" sz="1800" i="1" dirty="0" err="1" smtClean="0">
                <a:latin typeface="Times New Roman" pitchFamily="18" charset="0"/>
                <a:cs typeface="Times New Roman" pitchFamily="18" charset="0"/>
              </a:rPr>
              <a:t>К.К.Бабиков</a:t>
            </a:r>
            <a:r>
              <a:rPr lang="ru-RU" sz="1800" i="1" dirty="0" smtClean="0">
                <a:latin typeface="Times New Roman" pitchFamily="18" charset="0"/>
                <a:cs typeface="Times New Roman" pitchFamily="18" charset="0"/>
              </a:rPr>
              <a:t> был награжден орденом Красной Звезды, двумя орденами Отечественной войны 1 степени. После войны возглавлял организационный отдел райкома партии, затем был избран вторым секретарем райкома, ведающим вопросами сельского хозяйства. В середине 50-х годов прошлого столетия был председателем райисполкома. После возглавил одногодичную сельскохозяйственную школу, работа которой была признана одной из лучших в Коми АССР. </a:t>
            </a:r>
            <a:r>
              <a:rPr lang="ru-RU" sz="1800" i="1" dirty="0" err="1" smtClean="0">
                <a:latin typeface="Times New Roman" pitchFamily="18" charset="0"/>
                <a:cs typeface="Times New Roman" pitchFamily="18" charset="0"/>
              </a:rPr>
              <a:t>К.Г.Бабиков</a:t>
            </a:r>
            <a:r>
              <a:rPr lang="ru-RU" sz="1800" i="1" dirty="0" smtClean="0">
                <a:latin typeface="Times New Roman" pitchFamily="18" charset="0"/>
                <a:cs typeface="Times New Roman" pitchFamily="18" charset="0"/>
              </a:rPr>
              <a:t> находил время и для пропагандистской работы: проводил политзанятия, выступал с лекциями в селах района.</a:t>
            </a:r>
            <a:endParaRPr lang="ru-RU" sz="1800" dirty="0"/>
          </a:p>
        </p:txBody>
      </p:sp>
      <p:pic>
        <p:nvPicPr>
          <p:cNvPr id="7" name="Picture 2" descr="C:\Documents and Settings\Администратор\Мои документы\Мои рисунки\Изображение\Изображение 164.jpg"/>
          <p:cNvPicPr>
            <a:picLocks noChangeAspect="1" noChangeArrowheads="1"/>
          </p:cNvPicPr>
          <p:nvPr/>
        </p:nvPicPr>
        <p:blipFill>
          <a:blip r:embed="rId2">
            <a:grayscl/>
            <a:lum bright="16000" contrast="12000"/>
          </a:blip>
          <a:srcRect l="29643" t="21554" r="46781" b="51191"/>
          <a:stretch>
            <a:fillRect/>
          </a:stretch>
        </p:blipFill>
        <p:spPr bwMode="auto">
          <a:xfrm>
            <a:off x="500034" y="571480"/>
            <a:ext cx="2748632" cy="4370069"/>
          </a:xfrm>
          <a:prstGeom prst="rect">
            <a:avLst/>
          </a:prstGeom>
          <a:noFill/>
        </p:spPr>
      </p:pic>
      <p:sp>
        <p:nvSpPr>
          <p:cNvPr id="8" name="TextBox 7"/>
          <p:cNvSpPr txBox="1"/>
          <p:nvPr/>
        </p:nvSpPr>
        <p:spPr>
          <a:xfrm>
            <a:off x="285721" y="5214950"/>
            <a:ext cx="3071834" cy="646331"/>
          </a:xfrm>
          <a:prstGeom prst="rect">
            <a:avLst/>
          </a:prstGeom>
          <a:noFill/>
        </p:spPr>
        <p:txBody>
          <a:bodyPr wrap="square" rtlCol="0">
            <a:spAutoFit/>
          </a:bodyPr>
          <a:lstStyle/>
          <a:p>
            <a:pPr algn="ctr"/>
            <a:r>
              <a:rPr lang="ru-RU" i="1" dirty="0" err="1" smtClean="0">
                <a:latin typeface="Times New Roman" pitchFamily="18" charset="0"/>
                <a:cs typeface="Times New Roman" pitchFamily="18" charset="0"/>
              </a:rPr>
              <a:t>Бабиков</a:t>
            </a:r>
            <a:r>
              <a:rPr lang="ru-RU" i="1" dirty="0" smtClean="0">
                <a:latin typeface="Times New Roman" pitchFamily="18" charset="0"/>
                <a:cs typeface="Times New Roman" pitchFamily="18" charset="0"/>
              </a:rPr>
              <a:t> Кузьма Григорьевич (1914 – 1991)</a:t>
            </a:r>
            <a:endParaRPr lang="ru-RU" i="1"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857752" y="142852"/>
            <a:ext cx="4143404" cy="6715148"/>
          </a:xfrm>
        </p:spPr>
        <p:txBody>
          <a:bodyPr>
            <a:noAutofit/>
          </a:bodyPr>
          <a:lstStyle/>
          <a:p>
            <a:pPr algn="just"/>
            <a:r>
              <a:rPr lang="ru-RU" sz="1800" i="1" dirty="0" err="1" smtClean="0">
                <a:latin typeface="Times New Roman" pitchFamily="18" charset="0"/>
                <a:cs typeface="Times New Roman" pitchFamily="18" charset="0"/>
              </a:rPr>
              <a:t>Вокуева</a:t>
            </a:r>
            <a:r>
              <a:rPr lang="ru-RU" sz="1800" i="1" dirty="0" smtClean="0">
                <a:latin typeface="Times New Roman" pitchFamily="18" charset="0"/>
                <a:cs typeface="Times New Roman" pitchFamily="18" charset="0"/>
              </a:rPr>
              <a:t> </a:t>
            </a:r>
            <a:r>
              <a:rPr lang="ru-RU" sz="1800" i="1" dirty="0" err="1" smtClean="0">
                <a:latin typeface="Times New Roman" pitchFamily="18" charset="0"/>
                <a:cs typeface="Times New Roman" pitchFamily="18" charset="0"/>
              </a:rPr>
              <a:t>Парасковья</a:t>
            </a:r>
            <a:r>
              <a:rPr lang="ru-RU" sz="1800" i="1" dirty="0" smtClean="0">
                <a:latin typeface="Times New Roman" pitchFamily="18" charset="0"/>
                <a:cs typeface="Times New Roman" pitchFamily="18" charset="0"/>
              </a:rPr>
              <a:t> Федоровна (1920 - 1996). Участница ВОВ с 1942 по 1945г. Воевала на Северном фронте, защищала г. Мурманск. Служила в зенитных войсках. Награждена медалями «За оборону Заполярья», «За победу над Германией».</a:t>
            </a:r>
          </a:p>
          <a:p>
            <a:pPr algn="just"/>
            <a:r>
              <a:rPr lang="ru-RU" sz="1800" i="1" dirty="0" smtClean="0">
                <a:latin typeface="Times New Roman" pitchFamily="18" charset="0"/>
                <a:cs typeface="Times New Roman" pitchFamily="18" charset="0"/>
              </a:rPr>
              <a:t> А.Л.Истомина (1920 – 1992) в 1942г. ушла на фронт и служила в Заполярье наводчицей пулемета ДШК в отдельном зенитном батальоне. Ее часть охраняла небо Мурманска, железнодорожные мосты, чтобы обеспечить бесперебойное движение железнодорожных составов с боеприпасами и продуктами. После окончания войны с Германией А.Л.Истомина принимала участие в войне с Японией.</a:t>
            </a:r>
            <a:r>
              <a:rPr lang="en-US" sz="1800" i="1" dirty="0" smtClean="0">
                <a:latin typeface="Times New Roman" pitchFamily="18" charset="0"/>
                <a:cs typeface="Times New Roman" pitchFamily="18" charset="0"/>
              </a:rPr>
              <a:t> </a:t>
            </a:r>
            <a:r>
              <a:rPr lang="ru-RU" sz="1800" i="1" dirty="0" smtClean="0">
                <a:latin typeface="Times New Roman" pitchFamily="18" charset="0"/>
                <a:cs typeface="Times New Roman" pitchFamily="18" charset="0"/>
              </a:rPr>
              <a:t>Награждена медалями «За победу над Германией», «За победу над Японией».</a:t>
            </a:r>
          </a:p>
        </p:txBody>
      </p:sp>
      <p:pic>
        <p:nvPicPr>
          <p:cNvPr id="1026" name="Picture 2" descr="C:\Documents and Settings\Администратор\Мои документы\Мои рисунки\Изображение\Изображение 153.jpg"/>
          <p:cNvPicPr>
            <a:picLocks noChangeAspect="1" noChangeArrowheads="1"/>
          </p:cNvPicPr>
          <p:nvPr/>
        </p:nvPicPr>
        <p:blipFill>
          <a:blip r:embed="rId2">
            <a:lum/>
          </a:blip>
          <a:srcRect l="65308" t="12124" r="11116" b="62305"/>
          <a:stretch>
            <a:fillRect/>
          </a:stretch>
        </p:blipFill>
        <p:spPr bwMode="auto">
          <a:xfrm>
            <a:off x="285720" y="2143116"/>
            <a:ext cx="2143933" cy="3198043"/>
          </a:xfrm>
          <a:prstGeom prst="rect">
            <a:avLst/>
          </a:prstGeom>
          <a:noFill/>
        </p:spPr>
      </p:pic>
      <p:sp>
        <p:nvSpPr>
          <p:cNvPr id="7" name="TextBox 6"/>
          <p:cNvSpPr txBox="1"/>
          <p:nvPr/>
        </p:nvSpPr>
        <p:spPr>
          <a:xfrm>
            <a:off x="285719" y="5572140"/>
            <a:ext cx="2071703" cy="738664"/>
          </a:xfrm>
          <a:prstGeom prst="rect">
            <a:avLst/>
          </a:prstGeom>
          <a:noFill/>
        </p:spPr>
        <p:txBody>
          <a:bodyPr wrap="square" rtlCol="0">
            <a:spAutoFit/>
          </a:bodyPr>
          <a:lstStyle/>
          <a:p>
            <a:pPr algn="ctr"/>
            <a:r>
              <a:rPr lang="ru-RU" sz="1400" i="1" dirty="0" smtClean="0">
                <a:latin typeface="Times New Roman" pitchFamily="18" charset="0"/>
                <a:cs typeface="Times New Roman" pitchFamily="18" charset="0"/>
              </a:rPr>
              <a:t>Филиппова (</a:t>
            </a:r>
            <a:r>
              <a:rPr lang="ru-RU" sz="1400" i="1" dirty="0" err="1" smtClean="0">
                <a:latin typeface="Times New Roman" pitchFamily="18" charset="0"/>
                <a:cs typeface="Times New Roman" pitchFamily="18" charset="0"/>
              </a:rPr>
              <a:t>Вокуева</a:t>
            </a:r>
            <a:r>
              <a:rPr lang="ru-RU" sz="1400" i="1" dirty="0" smtClean="0">
                <a:latin typeface="Times New Roman" pitchFamily="18" charset="0"/>
                <a:cs typeface="Times New Roman" pitchFamily="18" charset="0"/>
              </a:rPr>
              <a:t>) </a:t>
            </a:r>
            <a:r>
              <a:rPr lang="ru-RU" sz="1400" i="1" dirty="0" err="1" smtClean="0">
                <a:latin typeface="Times New Roman" pitchFamily="18" charset="0"/>
                <a:cs typeface="Times New Roman" pitchFamily="18" charset="0"/>
              </a:rPr>
              <a:t>Парасковья</a:t>
            </a:r>
            <a:r>
              <a:rPr lang="ru-RU" sz="1400" i="1" dirty="0" smtClean="0">
                <a:latin typeface="Times New Roman" pitchFamily="18" charset="0"/>
                <a:cs typeface="Times New Roman" pitchFamily="18" charset="0"/>
              </a:rPr>
              <a:t> Федоровна. (1920-1996)</a:t>
            </a:r>
            <a:endParaRPr lang="ru-RU" sz="1400" dirty="0"/>
          </a:p>
        </p:txBody>
      </p:sp>
      <p:sp>
        <p:nvSpPr>
          <p:cNvPr id="10" name="TextBox 9"/>
          <p:cNvSpPr txBox="1"/>
          <p:nvPr/>
        </p:nvSpPr>
        <p:spPr>
          <a:xfrm>
            <a:off x="500034" y="214290"/>
            <a:ext cx="4071966" cy="1200329"/>
          </a:xfrm>
          <a:prstGeom prst="rect">
            <a:avLst/>
          </a:prstGeom>
          <a:noFill/>
        </p:spPr>
        <p:txBody>
          <a:bodyPr wrap="square" rtlCol="0">
            <a:spAutoFit/>
          </a:bodyPr>
          <a:lstStyle/>
          <a:p>
            <a:pPr algn="just"/>
            <a:r>
              <a:rPr lang="ru-RU" i="1" dirty="0" smtClean="0">
                <a:latin typeface="Times New Roman" pitchFamily="18" charset="0"/>
                <a:cs typeface="Times New Roman" pitchFamily="18" charset="0"/>
              </a:rPr>
              <a:t>Из </a:t>
            </a:r>
            <a:r>
              <a:rPr lang="ru-RU" i="1" dirty="0" err="1" smtClean="0">
                <a:latin typeface="Times New Roman" pitchFamily="18" charset="0"/>
                <a:cs typeface="Times New Roman" pitchFamily="18" charset="0"/>
              </a:rPr>
              <a:t>Мошъюги</a:t>
            </a:r>
            <a:r>
              <a:rPr lang="ru-RU" i="1" dirty="0" smtClean="0">
                <a:latin typeface="Times New Roman" pitchFamily="18" charset="0"/>
                <a:cs typeface="Times New Roman" pitchFamily="18" charset="0"/>
              </a:rPr>
              <a:t> на фронт были призваны 2 женщины: Филиппова (</a:t>
            </a:r>
            <a:r>
              <a:rPr lang="ru-RU" i="1" dirty="0" err="1" smtClean="0">
                <a:latin typeface="Times New Roman" pitchFamily="18" charset="0"/>
                <a:cs typeface="Times New Roman" pitchFamily="18" charset="0"/>
              </a:rPr>
              <a:t>Вокуева</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Парасковья</a:t>
            </a:r>
            <a:r>
              <a:rPr lang="ru-RU" i="1" dirty="0" smtClean="0">
                <a:latin typeface="Times New Roman" pitchFamily="18" charset="0"/>
                <a:cs typeface="Times New Roman" pitchFamily="18" charset="0"/>
              </a:rPr>
              <a:t> Федоровна и Истомина Александра </a:t>
            </a:r>
            <a:r>
              <a:rPr lang="ru-RU" i="1" dirty="0" err="1" smtClean="0">
                <a:latin typeface="Times New Roman" pitchFamily="18" charset="0"/>
                <a:cs typeface="Times New Roman" pitchFamily="18" charset="0"/>
              </a:rPr>
              <a:t>Лазарьевна</a:t>
            </a:r>
            <a:r>
              <a:rPr lang="ru-RU" i="1" dirty="0" smtClean="0">
                <a:latin typeface="Times New Roman" pitchFamily="18" charset="0"/>
                <a:cs typeface="Times New Roman" pitchFamily="18" charset="0"/>
              </a:rPr>
              <a:t>.</a:t>
            </a:r>
          </a:p>
        </p:txBody>
      </p:sp>
      <p:pic>
        <p:nvPicPr>
          <p:cNvPr id="2050" name="Picture 2" descr="C:\Documents and Settings\Администратор\Мои документы\Мои рисунки\Изображение\Изображение 155.jpg"/>
          <p:cNvPicPr>
            <a:picLocks noChangeAspect="1" noChangeArrowheads="1"/>
          </p:cNvPicPr>
          <p:nvPr/>
        </p:nvPicPr>
        <p:blipFill>
          <a:blip r:embed="rId3">
            <a:grayscl/>
            <a:lum bright="25000" contrast="16000"/>
          </a:blip>
          <a:srcRect l="52339" t="3705" r="8337" b="54896"/>
          <a:stretch>
            <a:fillRect/>
          </a:stretch>
        </p:blipFill>
        <p:spPr bwMode="auto">
          <a:xfrm>
            <a:off x="2571736" y="2143116"/>
            <a:ext cx="2200574" cy="3186200"/>
          </a:xfrm>
          <a:prstGeom prst="rect">
            <a:avLst/>
          </a:prstGeom>
          <a:noFill/>
        </p:spPr>
      </p:pic>
      <p:sp>
        <p:nvSpPr>
          <p:cNvPr id="8" name="TextBox 7"/>
          <p:cNvSpPr txBox="1"/>
          <p:nvPr/>
        </p:nvSpPr>
        <p:spPr>
          <a:xfrm>
            <a:off x="2571736" y="5572140"/>
            <a:ext cx="2286016" cy="738664"/>
          </a:xfrm>
          <a:prstGeom prst="rect">
            <a:avLst/>
          </a:prstGeom>
          <a:noFill/>
        </p:spPr>
        <p:txBody>
          <a:bodyPr wrap="square" rtlCol="0">
            <a:spAutoFit/>
          </a:bodyPr>
          <a:lstStyle/>
          <a:p>
            <a:pPr algn="ctr"/>
            <a:r>
              <a:rPr lang="ru-RU" sz="1400" i="1" dirty="0" smtClean="0">
                <a:latin typeface="Times New Roman" pitchFamily="18" charset="0"/>
                <a:cs typeface="Times New Roman" pitchFamily="18" charset="0"/>
              </a:rPr>
              <a:t>Истомина Александра </a:t>
            </a:r>
            <a:r>
              <a:rPr lang="ru-RU" sz="1400" i="1" dirty="0" err="1" smtClean="0">
                <a:latin typeface="Times New Roman" pitchFamily="18" charset="0"/>
                <a:cs typeface="Times New Roman" pitchFamily="18" charset="0"/>
              </a:rPr>
              <a:t>Лазарьевна</a:t>
            </a:r>
            <a:r>
              <a:rPr lang="ru-RU" sz="1400" i="1" dirty="0" smtClean="0">
                <a:latin typeface="Times New Roman" pitchFamily="18" charset="0"/>
                <a:cs typeface="Times New Roman" pitchFamily="18" charset="0"/>
              </a:rPr>
              <a:t> </a:t>
            </a:r>
          </a:p>
          <a:p>
            <a:pPr algn="ctr"/>
            <a:r>
              <a:rPr lang="ru-RU" sz="1400" i="1" dirty="0" smtClean="0">
                <a:latin typeface="Times New Roman" pitchFamily="18" charset="0"/>
                <a:cs typeface="Times New Roman" pitchFamily="18" charset="0"/>
              </a:rPr>
              <a:t>(1920 – 1992)</a:t>
            </a:r>
            <a:endParaRPr lang="ru-RU" sz="1400" i="1"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Администратор\Мои документы\Мои рисунки\Изображение\Изображение 128.jpg"/>
          <p:cNvPicPr>
            <a:picLocks noGrp="1" noChangeAspect="1" noChangeArrowheads="1"/>
          </p:cNvPicPr>
          <p:nvPr>
            <p:ph idx="1"/>
          </p:nvPr>
        </p:nvPicPr>
        <p:blipFill>
          <a:blip r:embed="rId2">
            <a:lum bright="17000" contrast="14000"/>
          </a:blip>
          <a:srcRect l="13432" t="12461" r="2779" b="40414"/>
          <a:stretch>
            <a:fillRect/>
          </a:stretch>
        </p:blipFill>
        <p:spPr bwMode="auto">
          <a:xfrm>
            <a:off x="1357290" y="428604"/>
            <a:ext cx="6902919" cy="5339591"/>
          </a:xfrm>
          <a:prstGeom prst="rect">
            <a:avLst/>
          </a:prstGeom>
          <a:noFill/>
        </p:spPr>
      </p:pic>
      <p:sp>
        <p:nvSpPr>
          <p:cNvPr id="6" name="TextBox 5"/>
          <p:cNvSpPr txBox="1"/>
          <p:nvPr/>
        </p:nvSpPr>
        <p:spPr>
          <a:xfrm>
            <a:off x="2000232" y="5929330"/>
            <a:ext cx="5857916" cy="461665"/>
          </a:xfrm>
          <a:prstGeom prst="rect">
            <a:avLst/>
          </a:prstGeom>
          <a:noFill/>
        </p:spPr>
        <p:txBody>
          <a:bodyPr wrap="square" rtlCol="0">
            <a:spAutoFit/>
          </a:bodyPr>
          <a:lstStyle/>
          <a:p>
            <a:pPr algn="ctr"/>
            <a:r>
              <a:rPr lang="ru-RU" sz="2400" b="1" i="1" dirty="0" smtClean="0">
                <a:latin typeface="Times New Roman" pitchFamily="18" charset="0"/>
                <a:cs typeface="Times New Roman" pitchFamily="18" charset="0"/>
              </a:rPr>
              <a:t>Ветераны войны и труженики тыла</a:t>
            </a:r>
            <a:endParaRPr lang="ru-RU" sz="2400" b="1" i="1"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Содержимое 4"/>
          <p:cNvSpPr>
            <a:spLocks noGrp="1"/>
          </p:cNvSpPr>
          <p:nvPr>
            <p:ph idx="1"/>
          </p:nvPr>
        </p:nvSpPr>
        <p:spPr>
          <a:xfrm>
            <a:off x="611188" y="0"/>
            <a:ext cx="7889875" cy="2214563"/>
          </a:xfrm>
        </p:spPr>
        <p:txBody>
          <a:bodyPr/>
          <a:lstStyle/>
          <a:p>
            <a:pPr marL="0" indent="354013" algn="just" eaLnBrk="1" hangingPunct="1">
              <a:buFont typeface="Arial" charset="0"/>
              <a:buNone/>
            </a:pPr>
            <a:r>
              <a:rPr lang="ru-RU" sz="2200" i="1" dirty="0" smtClean="0">
                <a:latin typeface="Times New Roman" pitchFamily="18" charset="0"/>
                <a:cs typeface="Times New Roman" pitchFamily="18" charset="0"/>
              </a:rPr>
              <a:t>Деревня </a:t>
            </a:r>
            <a:r>
              <a:rPr lang="ru-RU" sz="2200" i="1" dirty="0" err="1" smtClean="0">
                <a:latin typeface="Times New Roman" pitchFamily="18" charset="0"/>
                <a:cs typeface="Times New Roman" pitchFamily="18" charset="0"/>
              </a:rPr>
              <a:t>Мошъюга</a:t>
            </a:r>
            <a:r>
              <a:rPr lang="ru-RU" sz="2200" i="1" dirty="0" smtClean="0">
                <a:latin typeface="Times New Roman" pitchFamily="18" charset="0"/>
                <a:cs typeface="Times New Roman" pitchFamily="18" charset="0"/>
              </a:rPr>
              <a:t> возникла в период между 1745 и 1763 годами. Первым поселенцем был Филиппов Яков. Он со своей семьей переехал из Ижмы. Яков был не только сильным и трудолюбивым, но и удачливым охотником. Такими же трудолюбивыми росли и его сыновья Тимофей, Степан, Иван, Василий старший и Василий младший.</a:t>
            </a:r>
            <a:endParaRPr lang="en-US" sz="2200" i="1" dirty="0" smtClean="0">
              <a:latin typeface="Times New Roman" pitchFamily="18" charset="0"/>
              <a:cs typeface="Times New Roman" pitchFamily="18" charset="0"/>
            </a:endParaRPr>
          </a:p>
        </p:txBody>
      </p:sp>
      <p:pic>
        <p:nvPicPr>
          <p:cNvPr id="14338" name="Picture 6" descr="getImage?photoId=566510918420&amp;photoType=3"/>
          <p:cNvPicPr>
            <a:picLocks noChangeAspect="1" noChangeArrowheads="1"/>
          </p:cNvPicPr>
          <p:nvPr/>
        </p:nvPicPr>
        <p:blipFill>
          <a:blip r:embed="rId2"/>
          <a:srcRect/>
          <a:stretch>
            <a:fillRect/>
          </a:stretch>
        </p:blipFill>
        <p:spPr bwMode="auto">
          <a:xfrm>
            <a:off x="2000232" y="2214554"/>
            <a:ext cx="5473700" cy="43815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Администратор\Мои документы\Мои рисунки\Изображение\Изображение 127.jpg"/>
          <p:cNvPicPr>
            <a:picLocks noGrp="1" noChangeAspect="1" noChangeArrowheads="1"/>
          </p:cNvPicPr>
          <p:nvPr>
            <p:ph idx="1"/>
          </p:nvPr>
        </p:nvPicPr>
        <p:blipFill>
          <a:blip r:embed="rId2">
            <a:lum bright="1000" contrast="1000"/>
          </a:blip>
          <a:srcRect l="6484" t="8083" r="1853" b="49171"/>
          <a:stretch>
            <a:fillRect/>
          </a:stretch>
        </p:blipFill>
        <p:spPr bwMode="auto">
          <a:xfrm>
            <a:off x="571472" y="214290"/>
            <a:ext cx="7908101" cy="5071883"/>
          </a:xfrm>
          <a:prstGeom prst="rect">
            <a:avLst/>
          </a:prstGeom>
          <a:noFill/>
        </p:spPr>
      </p:pic>
      <p:sp>
        <p:nvSpPr>
          <p:cNvPr id="6" name="TextBox 5"/>
          <p:cNvSpPr txBox="1"/>
          <p:nvPr/>
        </p:nvSpPr>
        <p:spPr>
          <a:xfrm>
            <a:off x="1928794" y="5500702"/>
            <a:ext cx="5845833" cy="830997"/>
          </a:xfrm>
          <a:prstGeom prst="rect">
            <a:avLst/>
          </a:prstGeom>
          <a:noFill/>
        </p:spPr>
        <p:txBody>
          <a:bodyPr wrap="square" rtlCol="0">
            <a:spAutoFit/>
          </a:bodyPr>
          <a:lstStyle/>
          <a:p>
            <a:pPr algn="ctr"/>
            <a:r>
              <a:rPr lang="ru-RU" sz="2400" b="1" i="1" dirty="0" smtClean="0">
                <a:latin typeface="Times New Roman" pitchFamily="18" charset="0"/>
                <a:cs typeface="Times New Roman" pitchFamily="18" charset="0"/>
              </a:rPr>
              <a:t>Во время празднования годовщины Великой Победы</a:t>
            </a:r>
            <a:endParaRPr lang="ru-RU" sz="2400" b="1" i="1"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Администратор\Мои документы\Мои рисунки\Изображение\Изображение 140.jpg"/>
          <p:cNvPicPr>
            <a:picLocks noGrp="1" noChangeAspect="1" noChangeArrowheads="1"/>
          </p:cNvPicPr>
          <p:nvPr>
            <p:ph idx="1"/>
          </p:nvPr>
        </p:nvPicPr>
        <p:blipFill>
          <a:blip r:embed="rId2">
            <a:grayscl/>
            <a:lum bright="10000" contrast="28000"/>
          </a:blip>
          <a:srcRect l="9264" t="10104" r="8800" b="50854"/>
          <a:stretch>
            <a:fillRect/>
          </a:stretch>
        </p:blipFill>
        <p:spPr bwMode="auto">
          <a:xfrm>
            <a:off x="1000100" y="928670"/>
            <a:ext cx="7259969" cy="4757597"/>
          </a:xfrm>
          <a:prstGeom prst="rect">
            <a:avLst/>
          </a:prstGeom>
          <a:noFill/>
        </p:spPr>
      </p:pic>
      <p:sp>
        <p:nvSpPr>
          <p:cNvPr id="5" name="TextBox 4"/>
          <p:cNvSpPr txBox="1"/>
          <p:nvPr/>
        </p:nvSpPr>
        <p:spPr>
          <a:xfrm>
            <a:off x="2000232" y="142852"/>
            <a:ext cx="5857916" cy="646331"/>
          </a:xfrm>
          <a:prstGeom prst="rect">
            <a:avLst/>
          </a:prstGeom>
          <a:noFill/>
        </p:spPr>
        <p:txBody>
          <a:bodyPr wrap="square" rtlCol="0">
            <a:spAutoFit/>
          </a:bodyPr>
          <a:lstStyle/>
          <a:p>
            <a:pPr algn="ctr"/>
            <a:r>
              <a:rPr lang="ru-RU" b="1" i="1" dirty="0" smtClean="0">
                <a:latin typeface="Times New Roman" pitchFamily="18" charset="0"/>
                <a:cs typeface="Times New Roman" pitchFamily="18" charset="0"/>
              </a:rPr>
              <a:t>Ветераны войны. </a:t>
            </a:r>
          </a:p>
          <a:p>
            <a:pPr algn="ctr"/>
            <a:r>
              <a:rPr lang="ru-RU" b="1" i="1" dirty="0" smtClean="0">
                <a:latin typeface="Times New Roman" pitchFamily="18" charset="0"/>
                <a:cs typeface="Times New Roman" pitchFamily="18" charset="0"/>
              </a:rPr>
              <a:t>Во время празднования годовщины Великой Победы.</a:t>
            </a:r>
            <a:endParaRPr lang="ru-RU" b="1" i="1" dirty="0">
              <a:latin typeface="Times New Roman" pitchFamily="18" charset="0"/>
              <a:cs typeface="Times New Roman" pitchFamily="18" charset="0"/>
            </a:endParaRPr>
          </a:p>
        </p:txBody>
      </p:sp>
      <p:sp>
        <p:nvSpPr>
          <p:cNvPr id="4" name="TextBox 3"/>
          <p:cNvSpPr txBox="1"/>
          <p:nvPr/>
        </p:nvSpPr>
        <p:spPr>
          <a:xfrm>
            <a:off x="785786" y="5786454"/>
            <a:ext cx="7643866" cy="584775"/>
          </a:xfrm>
          <a:prstGeom prst="rect">
            <a:avLst/>
          </a:prstGeom>
          <a:noFill/>
        </p:spPr>
        <p:txBody>
          <a:bodyPr wrap="square" rtlCol="0">
            <a:spAutoFit/>
          </a:bodyPr>
          <a:lstStyle/>
          <a:p>
            <a:pPr algn="just"/>
            <a:r>
              <a:rPr lang="ru-RU" sz="1600" i="1" dirty="0" err="1" smtClean="0">
                <a:latin typeface="Times New Roman" pitchFamily="18" charset="0"/>
                <a:cs typeface="Times New Roman" pitchFamily="18" charset="0"/>
              </a:rPr>
              <a:t>Сметанин</a:t>
            </a:r>
            <a:r>
              <a:rPr lang="ru-RU" sz="1600" i="1" dirty="0" smtClean="0">
                <a:latin typeface="Times New Roman" pitchFamily="18" charset="0"/>
                <a:cs typeface="Times New Roman" pitchFamily="18" charset="0"/>
              </a:rPr>
              <a:t> Иов Никитич, Филиппов Лазарь Иванович, Филиппов Федор Степанович, Артеев Михаил Кузьмич, Истомин Яков Матвеевич, Филиппов Петр Иванович.</a:t>
            </a:r>
            <a:endParaRPr lang="ru-RU" sz="1600" i="1"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3"/>
          <p:cNvSpPr txBox="1">
            <a:spLocks noChangeArrowheads="1"/>
          </p:cNvSpPr>
          <p:nvPr/>
        </p:nvSpPr>
        <p:spPr bwMode="auto">
          <a:xfrm>
            <a:off x="1214414" y="5072074"/>
            <a:ext cx="7072312" cy="1569660"/>
          </a:xfrm>
          <a:prstGeom prst="rect">
            <a:avLst/>
          </a:prstGeom>
          <a:noFill/>
          <a:ln w="9525">
            <a:noFill/>
            <a:miter lim="800000"/>
            <a:headEnd/>
            <a:tailEnd/>
          </a:ln>
        </p:spPr>
        <p:txBody>
          <a:bodyPr wrap="square">
            <a:spAutoFit/>
          </a:bodyPr>
          <a:lstStyle/>
          <a:p>
            <a:pPr indent="354013" algn="just"/>
            <a:r>
              <a:rPr lang="ru-RU" sz="2400" i="1" dirty="0">
                <a:latin typeface="Times New Roman" pitchFamily="18" charset="0"/>
                <a:cs typeface="Times New Roman" pitchFamily="18" charset="0"/>
              </a:rPr>
              <a:t>В 1892г. в </a:t>
            </a:r>
            <a:r>
              <a:rPr lang="ru-RU" sz="2400" i="1" dirty="0" err="1">
                <a:latin typeface="Times New Roman" pitchFamily="18" charset="0"/>
                <a:cs typeface="Times New Roman" pitchFamily="18" charset="0"/>
              </a:rPr>
              <a:t>Мошъюге</a:t>
            </a:r>
            <a:r>
              <a:rPr lang="ru-RU" sz="2400" i="1" dirty="0">
                <a:latin typeface="Times New Roman" pitchFamily="18" charset="0"/>
                <a:cs typeface="Times New Roman" pitchFamily="18" charset="0"/>
              </a:rPr>
              <a:t> была открыта школа грамоты священником Николаем Титовым. Обучение проводилось в церкви за партами. Детей в школу принимали с девяти лет.</a:t>
            </a:r>
          </a:p>
        </p:txBody>
      </p:sp>
      <p:pic>
        <p:nvPicPr>
          <p:cNvPr id="49156" name="Picture 4" descr="100_2948"/>
          <p:cNvPicPr>
            <a:picLocks noChangeAspect="1" noChangeArrowheads="1"/>
          </p:cNvPicPr>
          <p:nvPr/>
        </p:nvPicPr>
        <p:blipFill>
          <a:blip r:embed="rId2" cstate="print"/>
          <a:srcRect b="11691"/>
          <a:stretch>
            <a:fillRect/>
          </a:stretch>
        </p:blipFill>
        <p:spPr bwMode="auto">
          <a:xfrm>
            <a:off x="1285852" y="214290"/>
            <a:ext cx="6980237" cy="4622800"/>
          </a:xfrm>
          <a:prstGeom prst="rect">
            <a:avLst/>
          </a:prstGeom>
          <a:noFill/>
        </p:spPr>
      </p:pic>
      <p:sp>
        <p:nvSpPr>
          <p:cNvPr id="4" name="TextBox 3"/>
          <p:cNvSpPr txBox="1"/>
          <p:nvPr/>
        </p:nvSpPr>
        <p:spPr>
          <a:xfrm>
            <a:off x="6500826" y="4857760"/>
            <a:ext cx="1928826" cy="307777"/>
          </a:xfrm>
          <a:prstGeom prst="rect">
            <a:avLst/>
          </a:prstGeom>
          <a:noFill/>
        </p:spPr>
        <p:txBody>
          <a:bodyPr wrap="square" rtlCol="0">
            <a:spAutoFit/>
          </a:bodyPr>
          <a:lstStyle/>
          <a:p>
            <a:pPr algn="ctr"/>
            <a:r>
              <a:rPr lang="ru-RU" sz="1400" i="1" dirty="0" smtClean="0">
                <a:latin typeface="Times New Roman" pitchFamily="18" charset="0"/>
                <a:cs typeface="Times New Roman" pitchFamily="18" charset="0"/>
              </a:rPr>
              <a:t>Фото автора</a:t>
            </a:r>
            <a:endParaRPr lang="ru-RU" sz="1400" i="1"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73050"/>
            <a:ext cx="8786874" cy="5853113"/>
          </a:xfrm>
        </p:spPr>
        <p:txBody>
          <a:bodyPr>
            <a:normAutofit/>
          </a:bodyPr>
          <a:lstStyle/>
          <a:p>
            <a:pPr algn="just"/>
            <a:r>
              <a:rPr lang="ru-RU" sz="1600" i="1" dirty="0" smtClean="0">
                <a:latin typeface="Times New Roman" pitchFamily="18" charset="0"/>
                <a:cs typeface="Times New Roman" pitchFamily="18" charset="0"/>
              </a:rPr>
              <a:t>В 1897г. </a:t>
            </a:r>
            <a:r>
              <a:rPr lang="ru-RU" sz="1600" i="1" dirty="0">
                <a:latin typeface="Times New Roman" pitchFamily="18" charset="0"/>
                <a:cs typeface="Times New Roman" pitchFamily="18" charset="0"/>
              </a:rPr>
              <a:t>б</a:t>
            </a:r>
            <a:r>
              <a:rPr lang="ru-RU" sz="1600" i="1" dirty="0" smtClean="0">
                <a:latin typeface="Times New Roman" pitchFamily="18" charset="0"/>
                <a:cs typeface="Times New Roman" pitchFamily="18" charset="0"/>
              </a:rPr>
              <a:t>ыл первый выпуск. Среди выпускников был и Петр </a:t>
            </a:r>
            <a:r>
              <a:rPr lang="ru-RU" sz="1600" i="1" dirty="0" err="1" smtClean="0">
                <a:latin typeface="Times New Roman" pitchFamily="18" charset="0"/>
                <a:cs typeface="Times New Roman" pitchFamily="18" charset="0"/>
              </a:rPr>
              <a:t>Иссидорович</a:t>
            </a:r>
            <a:r>
              <a:rPr lang="ru-RU" sz="1600" i="1" dirty="0" smtClean="0">
                <a:latin typeface="Times New Roman" pitchFamily="18" charset="0"/>
                <a:cs typeface="Times New Roman" pitchFamily="18" charset="0"/>
              </a:rPr>
              <a:t> Филиппов, который за хорошие успехи был направлен в </a:t>
            </a:r>
            <a:r>
              <a:rPr lang="ru-RU" sz="1600" i="1" dirty="0" err="1" smtClean="0">
                <a:latin typeface="Times New Roman" pitchFamily="18" charset="0"/>
                <a:cs typeface="Times New Roman" pitchFamily="18" charset="0"/>
              </a:rPr>
              <a:t>Сизябскую</a:t>
            </a:r>
            <a:r>
              <a:rPr lang="ru-RU" sz="1600" i="1" dirty="0" smtClean="0">
                <a:latin typeface="Times New Roman" pitchFamily="18" charset="0"/>
                <a:cs typeface="Times New Roman" pitchFamily="18" charset="0"/>
              </a:rPr>
              <a:t> церковно-приходскую школу. В 1900г., после его окончания П.И.Филиппов возвращается уже в качестве учителя. Проработал он в </a:t>
            </a:r>
            <a:r>
              <a:rPr lang="ru-RU" sz="1600" i="1" dirty="0" err="1" smtClean="0">
                <a:latin typeface="Times New Roman" pitchFamily="18" charset="0"/>
                <a:cs typeface="Times New Roman" pitchFamily="18" charset="0"/>
              </a:rPr>
              <a:t>Мошъюге</a:t>
            </a:r>
            <a:r>
              <a:rPr lang="ru-RU" sz="1600" i="1" dirty="0" smtClean="0">
                <a:latin typeface="Times New Roman" pitchFamily="18" charset="0"/>
                <a:cs typeface="Times New Roman" pitchFamily="18" charset="0"/>
              </a:rPr>
              <a:t> до 1903г. , потом переехал в </a:t>
            </a:r>
            <a:r>
              <a:rPr lang="ru-RU" sz="1600" i="1" dirty="0" err="1" smtClean="0">
                <a:latin typeface="Times New Roman" pitchFamily="18" charset="0"/>
                <a:cs typeface="Times New Roman" pitchFamily="18" charset="0"/>
              </a:rPr>
              <a:t>Бакур</a:t>
            </a:r>
            <a:r>
              <a:rPr lang="ru-RU" sz="1600" i="1" dirty="0" smtClean="0">
                <a:latin typeface="Times New Roman" pitchFamily="18" charset="0"/>
                <a:cs typeface="Times New Roman" pitchFamily="18" charset="0"/>
              </a:rPr>
              <a:t>, где и работал до 1949г. П.И.Филиппов положил начало династии учителей, которые работали в </a:t>
            </a:r>
            <a:r>
              <a:rPr lang="ru-RU" sz="1600" i="1" dirty="0" err="1" smtClean="0">
                <a:latin typeface="Times New Roman" pitchFamily="18" charset="0"/>
                <a:cs typeface="Times New Roman" pitchFamily="18" charset="0"/>
              </a:rPr>
              <a:t>Бакуре</a:t>
            </a:r>
            <a:r>
              <a:rPr lang="ru-RU" sz="1600" i="1" dirty="0" smtClean="0">
                <a:latin typeface="Times New Roman" pitchFamily="18" charset="0"/>
                <a:cs typeface="Times New Roman" pitchFamily="18" charset="0"/>
              </a:rPr>
              <a:t>, </a:t>
            </a:r>
            <a:r>
              <a:rPr lang="ru-RU" sz="1600" i="1" dirty="0" err="1" smtClean="0">
                <a:latin typeface="Times New Roman" pitchFamily="18" charset="0"/>
                <a:cs typeface="Times New Roman" pitchFamily="18" charset="0"/>
              </a:rPr>
              <a:t>Сизябске</a:t>
            </a:r>
            <a:r>
              <a:rPr lang="ru-RU" sz="1600" i="1" dirty="0" smtClean="0">
                <a:latin typeface="Times New Roman" pitchFamily="18" charset="0"/>
                <a:cs typeface="Times New Roman" pitchFamily="18" charset="0"/>
              </a:rPr>
              <a:t>, </a:t>
            </a:r>
            <a:r>
              <a:rPr lang="ru-RU" sz="1600" i="1" dirty="0" err="1" smtClean="0">
                <a:latin typeface="Times New Roman" pitchFamily="18" charset="0"/>
                <a:cs typeface="Times New Roman" pitchFamily="18" charset="0"/>
              </a:rPr>
              <a:t>Мошъюге</a:t>
            </a:r>
            <a:r>
              <a:rPr lang="ru-RU" sz="1600" i="1" dirty="0" smtClean="0">
                <a:latin typeface="Times New Roman" pitchFamily="18" charset="0"/>
                <a:cs typeface="Times New Roman" pitchFamily="18" charset="0"/>
              </a:rPr>
              <a:t>. </a:t>
            </a:r>
          </a:p>
          <a:p>
            <a:pPr algn="just"/>
            <a:r>
              <a:rPr lang="ru-RU" sz="1600" i="1" dirty="0" smtClean="0">
                <a:latin typeface="Times New Roman" pitchFamily="18" charset="0"/>
                <a:cs typeface="Times New Roman" pitchFamily="18" charset="0"/>
              </a:rPr>
              <a:t>В 1903-05г.г. учителем в «школе грамоты» работал Николай </a:t>
            </a:r>
            <a:r>
              <a:rPr lang="ru-RU" sz="1600" i="1" dirty="0">
                <a:latin typeface="Times New Roman" pitchFamily="18" charset="0"/>
                <a:cs typeface="Times New Roman" pitchFamily="18" charset="0"/>
              </a:rPr>
              <a:t>Т</a:t>
            </a:r>
            <a:r>
              <a:rPr lang="ru-RU" sz="1600" i="1" dirty="0" smtClean="0">
                <a:latin typeface="Times New Roman" pitchFamily="18" charset="0"/>
                <a:cs typeface="Times New Roman" pitchFamily="18" charset="0"/>
              </a:rPr>
              <a:t>имофеевич Канев.</a:t>
            </a:r>
          </a:p>
          <a:p>
            <a:pPr algn="just"/>
            <a:r>
              <a:rPr lang="ru-RU" sz="1600" i="1" dirty="0" smtClean="0">
                <a:latin typeface="Times New Roman" pitchFamily="18" charset="0"/>
                <a:cs typeface="Times New Roman" pitchFamily="18" charset="0"/>
              </a:rPr>
              <a:t>В 1907г. </a:t>
            </a:r>
            <a:r>
              <a:rPr lang="ru-RU" sz="1600" i="1" dirty="0">
                <a:latin typeface="Times New Roman" pitchFamily="18" charset="0"/>
                <a:cs typeface="Times New Roman" pitchFamily="18" charset="0"/>
              </a:rPr>
              <a:t>б</a:t>
            </a:r>
            <a:r>
              <a:rPr lang="ru-RU" sz="1600" i="1" dirty="0" smtClean="0">
                <a:latin typeface="Times New Roman" pitchFamily="18" charset="0"/>
                <a:cs typeface="Times New Roman" pitchFamily="18" charset="0"/>
              </a:rPr>
              <a:t>ыло образовано </a:t>
            </a:r>
            <a:r>
              <a:rPr lang="ru-RU" sz="1600" i="1" dirty="0" err="1" smtClean="0">
                <a:latin typeface="Times New Roman" pitchFamily="18" charset="0"/>
                <a:cs typeface="Times New Roman" pitchFamily="18" charset="0"/>
              </a:rPr>
              <a:t>одноклассное</a:t>
            </a:r>
            <a:r>
              <a:rPr lang="ru-RU" sz="1600" i="1" dirty="0" smtClean="0">
                <a:latin typeface="Times New Roman" pitchFamily="18" charset="0"/>
                <a:cs typeface="Times New Roman" pitchFamily="18" charset="0"/>
              </a:rPr>
              <a:t> училище Министерства народного просвещения в </a:t>
            </a:r>
            <a:r>
              <a:rPr lang="ru-RU" sz="1600" i="1" dirty="0" err="1" smtClean="0">
                <a:latin typeface="Times New Roman" pitchFamily="18" charset="0"/>
                <a:cs typeface="Times New Roman" pitchFamily="18" charset="0"/>
              </a:rPr>
              <a:t>Мошъюге</a:t>
            </a:r>
            <a:r>
              <a:rPr lang="ru-RU" sz="1600" i="1" dirty="0" smtClean="0">
                <a:latin typeface="Times New Roman" pitchFamily="18" charset="0"/>
                <a:cs typeface="Times New Roman" pitchFamily="18" charset="0"/>
              </a:rPr>
              <a:t>. В 1907-14г.г. после окончания гимназии работала в школе Шишкина Вера Петровна. Школа размещалась в частных домах. </a:t>
            </a:r>
          </a:p>
          <a:p>
            <a:pPr algn="just"/>
            <a:r>
              <a:rPr lang="ru-RU" sz="1600" i="1" dirty="0" smtClean="0">
                <a:latin typeface="Times New Roman" pitchFamily="18" charset="0"/>
                <a:cs typeface="Times New Roman" pitchFamily="18" charset="0"/>
              </a:rPr>
              <a:t>В 1914-18г.г. учителями работали Алексей Иосифович Распутин и его жена.</a:t>
            </a:r>
          </a:p>
          <a:p>
            <a:endParaRPr lang="ru-RU" sz="2000" i="1" dirty="0">
              <a:latin typeface="Times New Roman" pitchFamily="18" charset="0"/>
              <a:cs typeface="Times New Roman" pitchFamily="18" charset="0"/>
            </a:endParaRPr>
          </a:p>
        </p:txBody>
      </p:sp>
      <p:pic>
        <p:nvPicPr>
          <p:cNvPr id="5" name="Picture 2" descr="C:\Documents and Settings\Администратор\Мои документы\Мои рисунки\Изображение\Изображение 091.jpg"/>
          <p:cNvPicPr>
            <a:picLocks noChangeAspect="1" noChangeArrowheads="1"/>
          </p:cNvPicPr>
          <p:nvPr/>
        </p:nvPicPr>
        <p:blipFill>
          <a:blip r:embed="rId2"/>
          <a:srcRect l="36128" t="19870" r="28717" b="42098"/>
          <a:stretch>
            <a:fillRect/>
          </a:stretch>
        </p:blipFill>
        <p:spPr bwMode="auto">
          <a:xfrm>
            <a:off x="285720" y="3000373"/>
            <a:ext cx="2267881" cy="3374255"/>
          </a:xfrm>
          <a:prstGeom prst="rect">
            <a:avLst/>
          </a:prstGeom>
          <a:noFill/>
        </p:spPr>
      </p:pic>
      <p:sp>
        <p:nvSpPr>
          <p:cNvPr id="6" name="Прямоугольник 5"/>
          <p:cNvSpPr/>
          <p:nvPr/>
        </p:nvSpPr>
        <p:spPr>
          <a:xfrm>
            <a:off x="2714612" y="2928935"/>
            <a:ext cx="6286544" cy="4103312"/>
          </a:xfrm>
          <a:prstGeom prst="rect">
            <a:avLst/>
          </a:prstGeom>
        </p:spPr>
        <p:txBody>
          <a:bodyPr wrap="square">
            <a:spAutoFit/>
          </a:bodyPr>
          <a:lstStyle/>
          <a:p>
            <a:pPr algn="just"/>
            <a:r>
              <a:rPr lang="ru-RU" sz="1600" i="1" dirty="0" smtClean="0">
                <a:latin typeface="Times New Roman" pitchFamily="18" charset="0"/>
                <a:cs typeface="Times New Roman" pitchFamily="18" charset="0"/>
              </a:rPr>
              <a:t>В 1920г. и в 1925-42г.г. учительствовал Филиппов Кирилл </a:t>
            </a:r>
            <a:r>
              <a:rPr lang="ru-RU" sz="1600" i="1" dirty="0" err="1" smtClean="0">
                <a:latin typeface="Times New Roman" pitchFamily="18" charset="0"/>
                <a:cs typeface="Times New Roman" pitchFamily="18" charset="0"/>
              </a:rPr>
              <a:t>Мартынович</a:t>
            </a:r>
            <a:r>
              <a:rPr lang="ru-RU" sz="1600" i="1" dirty="0" smtClean="0">
                <a:latin typeface="Times New Roman" pitchFamily="18" charset="0"/>
                <a:cs typeface="Times New Roman" pitchFamily="18" charset="0"/>
              </a:rPr>
              <a:t>, он был племянником Филиппова Петра </a:t>
            </a:r>
            <a:r>
              <a:rPr lang="ru-RU" sz="1600" i="1" dirty="0" err="1" smtClean="0">
                <a:latin typeface="Times New Roman" pitchFamily="18" charset="0"/>
                <a:cs typeface="Times New Roman" pitchFamily="18" charset="0"/>
              </a:rPr>
              <a:t>Иссидоровича</a:t>
            </a:r>
            <a:r>
              <a:rPr lang="ru-RU" sz="1600" i="1" dirty="0" smtClean="0">
                <a:latin typeface="Times New Roman" pitchFamily="18" charset="0"/>
                <a:cs typeface="Times New Roman" pitchFamily="18" charset="0"/>
              </a:rPr>
              <a:t>, родился в </a:t>
            </a:r>
            <a:r>
              <a:rPr lang="ru-RU" sz="1600" i="1" dirty="0" err="1" smtClean="0">
                <a:latin typeface="Times New Roman" pitchFamily="18" charset="0"/>
                <a:cs typeface="Times New Roman" pitchFamily="18" charset="0"/>
              </a:rPr>
              <a:t>Мошъюге</a:t>
            </a:r>
            <a:r>
              <a:rPr lang="ru-RU" sz="1600" i="1" dirty="0" smtClean="0">
                <a:latin typeface="Times New Roman" pitchFamily="18" charset="0"/>
                <a:cs typeface="Times New Roman" pitchFamily="18" charset="0"/>
              </a:rPr>
              <a:t> </a:t>
            </a:r>
            <a:r>
              <a:rPr lang="ru-RU" sz="1600" i="1" dirty="0" err="1" smtClean="0">
                <a:latin typeface="Times New Roman" pitchFamily="18" charset="0"/>
                <a:cs typeface="Times New Roman" pitchFamily="18" charset="0"/>
              </a:rPr>
              <a:t>в</a:t>
            </a:r>
            <a:r>
              <a:rPr lang="ru-RU" sz="1600" i="1" dirty="0" smtClean="0">
                <a:latin typeface="Times New Roman" pitchFamily="18" charset="0"/>
                <a:cs typeface="Times New Roman" pitchFamily="18" charset="0"/>
              </a:rPr>
              <a:t> 1897г. в крестьянской семье, был первым учителем из местных при советской власти, первым организатором комсомольской и пионерской организации на селе. Учительствовать начал в 1920г. Свою деятельность рассматривал прежде всего как высокий долг интеллигента перед своими односельчанами. Он вел в селе большую просветительскую работу, организовал в селе избу-читальню, помогал налаживать работу потребительского общества. В 1929г. организовал в селе товарищество по совместной обработке земли. В 1937г. поступил заочно в Коми пединститут, окончил в январе 1941г. Стал учить в 5-7 классах русский язык и литературу. В 1940-42г.г. был директором школы. В марте 1942г. по приказу РОНО был переведен в </a:t>
            </a:r>
            <a:r>
              <a:rPr lang="ru-RU" sz="1600" i="1" dirty="0" err="1" smtClean="0">
                <a:latin typeface="Times New Roman" pitchFamily="18" charset="0"/>
                <a:cs typeface="Times New Roman" pitchFamily="18" charset="0"/>
              </a:rPr>
              <a:t>Мохченскую</a:t>
            </a:r>
            <a:r>
              <a:rPr lang="ru-RU" sz="1600" i="1" dirty="0" smtClean="0">
                <a:latin typeface="Times New Roman" pitchFamily="18" charset="0"/>
                <a:cs typeface="Times New Roman" pitchFamily="18" charset="0"/>
              </a:rPr>
              <a:t> школу. В сентябре 1942г. мобилизован в армию, погиб на Ленинградском фронте в феврале 1943г.</a:t>
            </a:r>
          </a:p>
        </p:txBody>
      </p:sp>
      <p:sp>
        <p:nvSpPr>
          <p:cNvPr id="7" name="TextBox 6"/>
          <p:cNvSpPr txBox="1"/>
          <p:nvPr/>
        </p:nvSpPr>
        <p:spPr>
          <a:xfrm>
            <a:off x="0" y="6357958"/>
            <a:ext cx="3143240" cy="307777"/>
          </a:xfrm>
          <a:prstGeom prst="rect">
            <a:avLst/>
          </a:prstGeom>
          <a:noFill/>
        </p:spPr>
        <p:txBody>
          <a:bodyPr wrap="square" rtlCol="0">
            <a:spAutoFit/>
          </a:bodyPr>
          <a:lstStyle/>
          <a:p>
            <a:r>
              <a:rPr lang="ru-RU" sz="1400" b="1" i="1" dirty="0" smtClean="0">
                <a:latin typeface="Times New Roman" pitchFamily="18" charset="0"/>
                <a:cs typeface="Times New Roman" pitchFamily="18" charset="0"/>
              </a:rPr>
              <a:t>Филиппов Кирилл </a:t>
            </a:r>
            <a:r>
              <a:rPr lang="ru-RU" sz="1400" b="1" i="1" dirty="0" err="1" smtClean="0">
                <a:latin typeface="Times New Roman" pitchFamily="18" charset="0"/>
                <a:cs typeface="Times New Roman" pitchFamily="18" charset="0"/>
              </a:rPr>
              <a:t>Мартынович</a:t>
            </a:r>
            <a:endParaRPr lang="ru-RU" sz="1400" b="1" i="1"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73050"/>
            <a:ext cx="8401080" cy="5853113"/>
          </a:xfrm>
        </p:spPr>
        <p:txBody>
          <a:bodyPr>
            <a:normAutofit lnSpcReduction="10000"/>
          </a:bodyPr>
          <a:lstStyle/>
          <a:p>
            <a:pPr algn="just"/>
            <a:r>
              <a:rPr lang="ru-RU" sz="1800" i="1" dirty="0" smtClean="0">
                <a:latin typeface="Times New Roman" pitchFamily="18" charset="0"/>
                <a:cs typeface="Times New Roman" pitchFamily="18" charset="0"/>
              </a:rPr>
              <a:t>До 1935г. школа называлась «школой первой ступени», обучали до 4 класса.</a:t>
            </a:r>
          </a:p>
          <a:p>
            <a:pPr algn="just"/>
            <a:r>
              <a:rPr lang="ru-RU" sz="1800" i="1" dirty="0" smtClean="0">
                <a:latin typeface="Times New Roman" pitchFamily="18" charset="0"/>
                <a:cs typeface="Times New Roman" pitchFamily="18" charset="0"/>
              </a:rPr>
              <a:t>С1935г. школа стала неполной  средней, стали обучать до 5-7 классов. В 1938-39г.г. было построено здание школы для 5-7 классов. (здание уже разобрано, на его месте  - спортплощадка). При постройке школы директором был Кузнецов Иван Петрович.</a:t>
            </a:r>
          </a:p>
          <a:p>
            <a:pPr algn="just"/>
            <a:r>
              <a:rPr lang="ru-RU" sz="1800" i="1" dirty="0" smtClean="0">
                <a:latin typeface="Times New Roman" pitchFamily="18" charset="0"/>
                <a:cs typeface="Times New Roman" pitchFamily="18" charset="0"/>
              </a:rPr>
              <a:t>Учителем начальных классов был </a:t>
            </a:r>
            <a:r>
              <a:rPr lang="ru-RU" sz="1800" i="1" dirty="0" err="1" smtClean="0">
                <a:latin typeface="Times New Roman" pitchFamily="18" charset="0"/>
                <a:cs typeface="Times New Roman" pitchFamily="18" charset="0"/>
              </a:rPr>
              <a:t>Бабиков</a:t>
            </a:r>
            <a:r>
              <a:rPr lang="ru-RU" sz="1800" i="1" dirty="0" smtClean="0">
                <a:latin typeface="Times New Roman" pitchFamily="18" charset="0"/>
                <a:cs typeface="Times New Roman" pitchFamily="18" charset="0"/>
              </a:rPr>
              <a:t> Гаврил Семенович, погиб на фронте.</a:t>
            </a:r>
          </a:p>
          <a:p>
            <a:pPr algn="just"/>
            <a:r>
              <a:rPr lang="ru-RU" sz="1800" i="1" dirty="0" smtClean="0">
                <a:latin typeface="Times New Roman" pitchFamily="18" charset="0"/>
                <a:cs typeface="Times New Roman" pitchFamily="18" charset="0"/>
              </a:rPr>
              <a:t>С марта 1942г. директором  школы  был Артеев Василий Ильич.</a:t>
            </a:r>
          </a:p>
          <a:p>
            <a:pPr algn="just"/>
            <a:r>
              <a:rPr lang="ru-RU" sz="1800" i="1" dirty="0" smtClean="0">
                <a:latin typeface="Times New Roman" pitchFamily="18" charset="0"/>
                <a:cs typeface="Times New Roman" pitchFamily="18" charset="0"/>
              </a:rPr>
              <a:t>В </a:t>
            </a:r>
            <a:r>
              <a:rPr lang="ru-RU" sz="1800" i="1" dirty="0" err="1" smtClean="0">
                <a:latin typeface="Times New Roman" pitchFamily="18" charset="0"/>
                <a:cs typeface="Times New Roman" pitchFamily="18" charset="0"/>
              </a:rPr>
              <a:t>Мошъюгской</a:t>
            </a:r>
            <a:r>
              <a:rPr lang="ru-RU" sz="1800" i="1" dirty="0" smtClean="0">
                <a:latin typeface="Times New Roman" pitchFamily="18" charset="0"/>
                <a:cs typeface="Times New Roman" pitchFamily="18" charset="0"/>
              </a:rPr>
              <a:t> школе учились дети из </a:t>
            </a:r>
            <a:r>
              <a:rPr lang="ru-RU" sz="1800" i="1" dirty="0" err="1" smtClean="0">
                <a:latin typeface="Times New Roman" pitchFamily="18" charset="0"/>
                <a:cs typeface="Times New Roman" pitchFamily="18" charset="0"/>
              </a:rPr>
              <a:t>верхнеижемских</a:t>
            </a:r>
            <a:r>
              <a:rPr lang="ru-RU" sz="1800" i="1" dirty="0" smtClean="0">
                <a:latin typeface="Times New Roman" pitchFamily="18" charset="0"/>
                <a:cs typeface="Times New Roman" pitchFamily="18" charset="0"/>
              </a:rPr>
              <a:t> деревень: Щели, Картаеля, </a:t>
            </a:r>
            <a:r>
              <a:rPr lang="ru-RU" sz="1800" i="1" dirty="0" err="1" smtClean="0">
                <a:latin typeface="Times New Roman" pitchFamily="18" charset="0"/>
                <a:cs typeface="Times New Roman" pitchFamily="18" charset="0"/>
              </a:rPr>
              <a:t>Койю</a:t>
            </a:r>
            <a:r>
              <a:rPr lang="ru-RU" sz="1800" i="1" dirty="0" smtClean="0">
                <a:latin typeface="Times New Roman" pitchFamily="18" charset="0"/>
                <a:cs typeface="Times New Roman" pitchFamily="18" charset="0"/>
              </a:rPr>
              <a:t>, </a:t>
            </a:r>
            <a:r>
              <a:rPr lang="ru-RU" sz="1800" i="1" dirty="0" err="1" smtClean="0">
                <a:latin typeface="Times New Roman" pitchFamily="18" charset="0"/>
                <a:cs typeface="Times New Roman" pitchFamily="18" charset="0"/>
              </a:rPr>
              <a:t>Кедвы</a:t>
            </a:r>
            <a:r>
              <a:rPr lang="ru-RU" sz="1800" i="1" dirty="0" smtClean="0">
                <a:latin typeface="Times New Roman" pitchFamily="18" charset="0"/>
                <a:cs typeface="Times New Roman" pitchFamily="18" charset="0"/>
              </a:rPr>
              <a:t>, потом из Тома, Ласты. Приезжие дети жили в интернате. </a:t>
            </a:r>
          </a:p>
          <a:p>
            <a:pPr algn="just"/>
            <a:r>
              <a:rPr lang="ru-RU" sz="1800" i="1" dirty="0" smtClean="0">
                <a:latin typeface="Times New Roman" pitchFamily="18" charset="0"/>
                <a:cs typeface="Times New Roman" pitchFamily="18" charset="0"/>
              </a:rPr>
              <a:t>Директорами после войны работали Семяшкина Надежда Алексеевна, </a:t>
            </a:r>
            <a:r>
              <a:rPr lang="ru-RU" sz="1800" i="1" dirty="0" err="1" smtClean="0">
                <a:latin typeface="Times New Roman" pitchFamily="18" charset="0"/>
                <a:cs typeface="Times New Roman" pitchFamily="18" charset="0"/>
              </a:rPr>
              <a:t>Оплеснин</a:t>
            </a:r>
            <a:r>
              <a:rPr lang="ru-RU" sz="1800" i="1" dirty="0" smtClean="0">
                <a:latin typeface="Times New Roman" pitchFamily="18" charset="0"/>
                <a:cs typeface="Times New Roman" pitchFamily="18" charset="0"/>
              </a:rPr>
              <a:t> Степан Васильевич, Филиппова (Доронина) Антонина Ивановна, Михайлова Мария Тимофеевна, в 50-60г.г. – Филиппов Александр Петрович, </a:t>
            </a:r>
            <a:r>
              <a:rPr lang="ru-RU" sz="1800" i="1" dirty="0" err="1" smtClean="0">
                <a:latin typeface="Times New Roman" pitchFamily="18" charset="0"/>
                <a:cs typeface="Times New Roman" pitchFamily="18" charset="0"/>
              </a:rPr>
              <a:t>Пальшин</a:t>
            </a:r>
            <a:r>
              <a:rPr lang="ru-RU" sz="1800" i="1" dirty="0" smtClean="0">
                <a:latin typeface="Times New Roman" pitchFamily="18" charset="0"/>
                <a:cs typeface="Times New Roman" pitchFamily="18" charset="0"/>
              </a:rPr>
              <a:t> Вениамин </a:t>
            </a:r>
            <a:r>
              <a:rPr lang="ru-RU" sz="1800" i="1" dirty="0" err="1" smtClean="0">
                <a:latin typeface="Times New Roman" pitchFamily="18" charset="0"/>
                <a:cs typeface="Times New Roman" pitchFamily="18" charset="0"/>
              </a:rPr>
              <a:t>Мисаилович</a:t>
            </a:r>
            <a:r>
              <a:rPr lang="ru-RU" sz="1800" i="1" dirty="0" smtClean="0">
                <a:latin typeface="Times New Roman" pitchFamily="18" charset="0"/>
                <a:cs typeface="Times New Roman" pitchFamily="18" charset="0"/>
              </a:rPr>
              <a:t>. </a:t>
            </a:r>
          </a:p>
          <a:p>
            <a:pPr algn="just"/>
            <a:r>
              <a:rPr lang="ru-RU" sz="1800" b="1" i="1" dirty="0" smtClean="0">
                <a:latin typeface="Times New Roman" pitchFamily="18" charset="0"/>
                <a:cs typeface="Times New Roman" pitchFamily="18" charset="0"/>
              </a:rPr>
              <a:t>Середина 20 века</a:t>
            </a:r>
            <a:r>
              <a:rPr lang="ru-RU" sz="1800" i="1" dirty="0" smtClean="0">
                <a:latin typeface="Times New Roman" pitchFamily="18" charset="0"/>
                <a:cs typeface="Times New Roman" pitchFamily="18" charset="0"/>
              </a:rPr>
              <a:t>: с 1945г. учителем начальных классов  долгие годы работала Филиппова Мария Кирилловна, после </a:t>
            </a:r>
            <a:r>
              <a:rPr lang="ru-RU" sz="1800" i="1" dirty="0" err="1" smtClean="0">
                <a:latin typeface="Times New Roman" pitchFamily="18" charset="0"/>
                <a:cs typeface="Times New Roman" pitchFamily="18" charset="0"/>
              </a:rPr>
              <a:t>Мошъюги</a:t>
            </a:r>
            <a:r>
              <a:rPr lang="ru-RU" sz="1800" i="1" dirty="0" smtClean="0">
                <a:latin typeface="Times New Roman" pitchFamily="18" charset="0"/>
                <a:cs typeface="Times New Roman" pitchFamily="18" charset="0"/>
              </a:rPr>
              <a:t> несколько лет работала в </a:t>
            </a:r>
            <a:r>
              <a:rPr lang="ru-RU" sz="1800" i="1" dirty="0" err="1" smtClean="0">
                <a:latin typeface="Times New Roman" pitchFamily="18" charset="0"/>
                <a:cs typeface="Times New Roman" pitchFamily="18" charset="0"/>
              </a:rPr>
              <a:t>Щельской</a:t>
            </a:r>
            <a:r>
              <a:rPr lang="ru-RU" sz="1800" i="1" dirty="0" smtClean="0">
                <a:latin typeface="Times New Roman" pitchFamily="18" charset="0"/>
                <a:cs typeface="Times New Roman" pitchFamily="18" charset="0"/>
              </a:rPr>
              <a:t> начальной школе. С 1949г.  учителем математики  много лет работала Филиппова Зинаида Васильевна. Долгие годы учила начальные классы Истомина Мария Ивановна. Учителем физкультуры и труда , а после воспитателем в интернате  работал </a:t>
            </a:r>
            <a:r>
              <a:rPr lang="ru-RU" sz="1800" i="1" dirty="0" err="1" smtClean="0">
                <a:latin typeface="Times New Roman" pitchFamily="18" charset="0"/>
                <a:cs typeface="Times New Roman" pitchFamily="18" charset="0"/>
              </a:rPr>
              <a:t>Васев</a:t>
            </a:r>
            <a:r>
              <a:rPr lang="ru-RU" sz="1800" i="1" dirty="0" smtClean="0">
                <a:latin typeface="Times New Roman" pitchFamily="18" charset="0"/>
                <a:cs typeface="Times New Roman" pitchFamily="18" charset="0"/>
              </a:rPr>
              <a:t> Евгений Алексеевич, учителем коми языка и литературы – Канева Анастасия Ивановна.</a:t>
            </a:r>
          </a:p>
          <a:p>
            <a:pPr algn="just"/>
            <a:endParaRPr lang="ru-RU" sz="1600" i="1"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3504" y="5643578"/>
            <a:ext cx="3714776" cy="785818"/>
          </a:xfrm>
        </p:spPr>
        <p:txBody>
          <a:bodyPr/>
          <a:lstStyle/>
          <a:p>
            <a:pPr algn="ctr"/>
            <a:r>
              <a:rPr lang="ru-RU" i="1" dirty="0" err="1" smtClean="0">
                <a:latin typeface="Times New Roman" pitchFamily="18" charset="0"/>
                <a:cs typeface="Times New Roman" pitchFamily="18" charset="0"/>
              </a:rPr>
              <a:t>Пальшин</a:t>
            </a:r>
            <a:r>
              <a:rPr lang="ru-RU" i="1" dirty="0" smtClean="0">
                <a:latin typeface="Times New Roman" pitchFamily="18" charset="0"/>
                <a:cs typeface="Times New Roman" pitchFamily="18" charset="0"/>
              </a:rPr>
              <a:t> Вениамин </a:t>
            </a:r>
            <a:r>
              <a:rPr lang="ru-RU" i="1" dirty="0" err="1" smtClean="0">
                <a:latin typeface="Times New Roman" pitchFamily="18" charset="0"/>
                <a:cs typeface="Times New Roman" pitchFamily="18" charset="0"/>
              </a:rPr>
              <a:t>Мисаилович</a:t>
            </a:r>
            <a:endParaRPr lang="ru-RU" i="1" dirty="0">
              <a:latin typeface="Times New Roman" pitchFamily="18" charset="0"/>
              <a:cs typeface="Times New Roman" pitchFamily="18" charset="0"/>
            </a:endParaRPr>
          </a:p>
        </p:txBody>
      </p:sp>
      <p:sp>
        <p:nvSpPr>
          <p:cNvPr id="4" name="Текст 3"/>
          <p:cNvSpPr>
            <a:spLocks noGrp="1"/>
          </p:cNvSpPr>
          <p:nvPr>
            <p:ph type="body" sz="half" idx="2"/>
          </p:nvPr>
        </p:nvSpPr>
        <p:spPr>
          <a:xfrm>
            <a:off x="214282" y="214290"/>
            <a:ext cx="4643470" cy="6429420"/>
          </a:xfrm>
        </p:spPr>
        <p:txBody>
          <a:bodyPr>
            <a:noAutofit/>
          </a:bodyPr>
          <a:lstStyle/>
          <a:p>
            <a:pPr marL="176213" indent="-176213" algn="just">
              <a:buFont typeface="Arial" pitchFamily="34" charset="0"/>
              <a:buChar char="•"/>
            </a:pPr>
            <a:r>
              <a:rPr lang="ru-RU" sz="1600" i="1" dirty="0" smtClean="0">
                <a:latin typeface="Times New Roman" pitchFamily="18" charset="0"/>
                <a:cs typeface="Times New Roman" pitchFamily="18" charset="0"/>
              </a:rPr>
              <a:t>В 1957-59г.г. в </a:t>
            </a:r>
            <a:r>
              <a:rPr lang="ru-RU" sz="1600" i="1" dirty="0" err="1" smtClean="0">
                <a:latin typeface="Times New Roman" pitchFamily="18" charset="0"/>
                <a:cs typeface="Times New Roman" pitchFamily="18" charset="0"/>
              </a:rPr>
              <a:t>Мошъюге</a:t>
            </a:r>
            <a:r>
              <a:rPr lang="ru-RU" sz="1600" i="1" dirty="0" smtClean="0">
                <a:latin typeface="Times New Roman" pitchFamily="18" charset="0"/>
                <a:cs typeface="Times New Roman" pitchFamily="18" charset="0"/>
              </a:rPr>
              <a:t> была построена новая школа. Директором школы работал </a:t>
            </a:r>
            <a:r>
              <a:rPr lang="ru-RU" sz="1600" i="1" dirty="0" err="1" smtClean="0">
                <a:latin typeface="Times New Roman" pitchFamily="18" charset="0"/>
                <a:cs typeface="Times New Roman" pitchFamily="18" charset="0"/>
              </a:rPr>
              <a:t>Пальшин</a:t>
            </a:r>
            <a:r>
              <a:rPr lang="ru-RU" sz="1600" i="1" dirty="0" smtClean="0">
                <a:latin typeface="Times New Roman" pitchFamily="18" charset="0"/>
                <a:cs typeface="Times New Roman" pitchFamily="18" charset="0"/>
              </a:rPr>
              <a:t> Вениамин </a:t>
            </a:r>
            <a:r>
              <a:rPr lang="ru-RU" sz="1600" i="1" dirty="0" err="1" smtClean="0">
                <a:latin typeface="Times New Roman" pitchFamily="18" charset="0"/>
                <a:cs typeface="Times New Roman" pitchFamily="18" charset="0"/>
              </a:rPr>
              <a:t>Мисаилович</a:t>
            </a:r>
            <a:r>
              <a:rPr lang="ru-RU" sz="1600" i="1" dirty="0" smtClean="0">
                <a:latin typeface="Times New Roman" pitchFamily="18" charset="0"/>
                <a:cs typeface="Times New Roman" pitchFamily="18" charset="0"/>
              </a:rPr>
              <a:t>, 1914г.р., уроженец с.Пыелдино </a:t>
            </a:r>
            <a:r>
              <a:rPr lang="ru-RU" sz="1600" i="1" dirty="0" err="1" smtClean="0">
                <a:latin typeface="Times New Roman" pitchFamily="18" charset="0"/>
                <a:cs typeface="Times New Roman" pitchFamily="18" charset="0"/>
              </a:rPr>
              <a:t>Сысольского</a:t>
            </a:r>
            <a:r>
              <a:rPr lang="ru-RU" sz="1600" i="1" dirty="0" smtClean="0">
                <a:latin typeface="Times New Roman" pitchFamily="18" charset="0"/>
                <a:cs typeface="Times New Roman" pitchFamily="18" charset="0"/>
              </a:rPr>
              <a:t> района. Участник штурма Берлина. Демобилизован в 1946г. Награжден Орденами Великой Отечественной войны первой и второй степени, медалями «За оборону Ленинграда», «За освобождение Варшавы», «За взятие Берлина», «За победу над Германией», Похвальной Грамотой за храбрость, подписанной Маршалом Г.К.Жуковым. После окончания Коми Государственного Учительского института в 1948г. направлен в </a:t>
            </a:r>
            <a:r>
              <a:rPr lang="ru-RU" sz="1600" i="1" dirty="0" err="1" smtClean="0">
                <a:latin typeface="Times New Roman" pitchFamily="18" charset="0"/>
                <a:cs typeface="Times New Roman" pitchFamily="18" charset="0"/>
              </a:rPr>
              <a:t>Ижемский</a:t>
            </a:r>
            <a:r>
              <a:rPr lang="ru-RU" sz="1600" i="1" dirty="0" smtClean="0">
                <a:latin typeface="Times New Roman" pitchFamily="18" charset="0"/>
                <a:cs typeface="Times New Roman" pitchFamily="18" charset="0"/>
              </a:rPr>
              <a:t> район. С сентября 1950г. по январь 1952г. работал директором </a:t>
            </a:r>
            <a:r>
              <a:rPr lang="ru-RU" sz="1600" i="1" dirty="0" err="1" smtClean="0">
                <a:latin typeface="Times New Roman" pitchFamily="18" charset="0"/>
                <a:cs typeface="Times New Roman" pitchFamily="18" charset="0"/>
              </a:rPr>
              <a:t>Мошъюгской</a:t>
            </a:r>
            <a:r>
              <a:rPr lang="ru-RU" sz="1600" i="1" dirty="0" smtClean="0">
                <a:latin typeface="Times New Roman" pitchFamily="18" charset="0"/>
                <a:cs typeface="Times New Roman" pitchFamily="18" charset="0"/>
              </a:rPr>
              <a:t> семилетней школы. С января 1952г. по сентябрь 1954г. – заведующий РОНО. С сентября 1954г. по 1966г. – директором </a:t>
            </a:r>
            <a:r>
              <a:rPr lang="ru-RU" sz="1600" i="1" dirty="0" err="1" smtClean="0">
                <a:latin typeface="Times New Roman" pitchFamily="18" charset="0"/>
                <a:cs typeface="Times New Roman" pitchFamily="18" charset="0"/>
              </a:rPr>
              <a:t>Мошъюгской</a:t>
            </a:r>
            <a:r>
              <a:rPr lang="ru-RU" sz="1600" i="1" dirty="0" smtClean="0">
                <a:latin typeface="Times New Roman" pitchFamily="18" charset="0"/>
                <a:cs typeface="Times New Roman" pitchFamily="18" charset="0"/>
              </a:rPr>
              <a:t> восьмилетней школы и учителем истории. При </a:t>
            </a:r>
            <a:r>
              <a:rPr lang="ru-RU" sz="1600" i="1" dirty="0" err="1" smtClean="0">
                <a:latin typeface="Times New Roman" pitchFamily="18" charset="0"/>
                <a:cs typeface="Times New Roman" pitchFamily="18" charset="0"/>
              </a:rPr>
              <a:t>Пальшине</a:t>
            </a:r>
            <a:r>
              <a:rPr lang="ru-RU" sz="1600" i="1" dirty="0" smtClean="0">
                <a:latin typeface="Times New Roman" pitchFamily="18" charset="0"/>
                <a:cs typeface="Times New Roman" pitchFamily="18" charset="0"/>
              </a:rPr>
              <a:t> В.М. было построено основное здание </a:t>
            </a:r>
            <a:r>
              <a:rPr lang="ru-RU" sz="1600" i="1" dirty="0" err="1" smtClean="0">
                <a:latin typeface="Times New Roman" pitchFamily="18" charset="0"/>
                <a:cs typeface="Times New Roman" pitchFamily="18" charset="0"/>
              </a:rPr>
              <a:t>Мошъюгской</a:t>
            </a:r>
            <a:r>
              <a:rPr lang="ru-RU" sz="1600" i="1" dirty="0" smtClean="0">
                <a:latin typeface="Times New Roman" pitchFamily="18" charset="0"/>
                <a:cs typeface="Times New Roman" pitchFamily="18" charset="0"/>
              </a:rPr>
              <a:t> школы и учительский дом. За годы работы награжден Значком «Отличник народного просвещения», 42 грамотами. Избирался депутатом сельского совета, райсовета. Умер 24 июня 1985г. в г. Печора. </a:t>
            </a:r>
            <a:endParaRPr lang="ru-RU" sz="1600" i="1" dirty="0">
              <a:latin typeface="Times New Roman" pitchFamily="18" charset="0"/>
              <a:cs typeface="Times New Roman" pitchFamily="18" charset="0"/>
            </a:endParaRPr>
          </a:p>
        </p:txBody>
      </p:sp>
      <p:pic>
        <p:nvPicPr>
          <p:cNvPr id="1026" name="Picture 2" descr="C:\Documents and Settings\Администратор\Мои документы\Мои рисунки\Изображение\Изображение 092.jpg"/>
          <p:cNvPicPr>
            <a:picLocks noGrp="1" noChangeAspect="1" noChangeArrowheads="1"/>
          </p:cNvPicPr>
          <p:nvPr>
            <p:ph idx="1"/>
          </p:nvPr>
        </p:nvPicPr>
        <p:blipFill>
          <a:blip r:embed="rId2">
            <a:lum bright="10000" contrast="36000"/>
          </a:blip>
          <a:srcRect l="27327" t="22901" r="23159" b="24922"/>
          <a:stretch>
            <a:fillRect/>
          </a:stretch>
        </p:blipFill>
        <p:spPr bwMode="auto">
          <a:xfrm>
            <a:off x="5143504" y="214290"/>
            <a:ext cx="3732973" cy="5410054"/>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4000504"/>
            <a:ext cx="8858312" cy="2643206"/>
          </a:xfrm>
        </p:spPr>
        <p:txBody>
          <a:bodyPr>
            <a:noAutofit/>
          </a:bodyPr>
          <a:lstStyle/>
          <a:p>
            <a:pPr algn="just"/>
            <a:r>
              <a:rPr lang="ru-RU" sz="1600" i="1" dirty="0" smtClean="0">
                <a:latin typeface="Times New Roman" pitchFamily="18" charset="0"/>
                <a:cs typeface="Times New Roman" pitchFamily="18" charset="0"/>
              </a:rPr>
              <a:t>Много лет работала учителем биологии Попова Анна Петровна, русского языка и литературы – </a:t>
            </a:r>
            <a:r>
              <a:rPr lang="ru-RU" sz="1600" i="1" dirty="0" err="1" smtClean="0">
                <a:latin typeface="Times New Roman" pitchFamily="18" charset="0"/>
                <a:cs typeface="Times New Roman" pitchFamily="18" charset="0"/>
              </a:rPr>
              <a:t>Леканова</a:t>
            </a:r>
            <a:r>
              <a:rPr lang="ru-RU" sz="1600" i="1" dirty="0" smtClean="0">
                <a:latin typeface="Times New Roman" pitchFamily="18" charset="0"/>
                <a:cs typeface="Times New Roman" pitchFamily="18" charset="0"/>
              </a:rPr>
              <a:t> Анна Осиповна, коми языка и литературы – </a:t>
            </a:r>
            <a:r>
              <a:rPr lang="ru-RU" sz="1600" i="1" dirty="0" err="1" smtClean="0">
                <a:latin typeface="Times New Roman" pitchFamily="18" charset="0"/>
                <a:cs typeface="Times New Roman" pitchFamily="18" charset="0"/>
              </a:rPr>
              <a:t>Братенкова</a:t>
            </a:r>
            <a:r>
              <a:rPr lang="ru-RU" sz="1600" i="1" dirty="0" smtClean="0">
                <a:latin typeface="Times New Roman" pitchFamily="18" charset="0"/>
                <a:cs typeface="Times New Roman" pitchFamily="18" charset="0"/>
              </a:rPr>
              <a:t> Ольга Егоровна, начальных классов – </a:t>
            </a:r>
            <a:r>
              <a:rPr lang="ru-RU" sz="1600" i="1" dirty="0" err="1" smtClean="0">
                <a:latin typeface="Times New Roman" pitchFamily="18" charset="0"/>
                <a:cs typeface="Times New Roman" pitchFamily="18" charset="0"/>
              </a:rPr>
              <a:t>Пальшина</a:t>
            </a:r>
            <a:r>
              <a:rPr lang="ru-RU" sz="1600" i="1" dirty="0" smtClean="0">
                <a:latin typeface="Times New Roman" pitchFamily="18" charset="0"/>
                <a:cs typeface="Times New Roman" pitchFamily="18" charset="0"/>
              </a:rPr>
              <a:t> Зоя Петровна, </a:t>
            </a:r>
            <a:r>
              <a:rPr lang="ru-RU" sz="1600" i="1" dirty="0" err="1" smtClean="0">
                <a:latin typeface="Times New Roman" pitchFamily="18" charset="0"/>
                <a:cs typeface="Times New Roman" pitchFamily="18" charset="0"/>
              </a:rPr>
              <a:t>Митюнева</a:t>
            </a:r>
            <a:r>
              <a:rPr lang="ru-RU" sz="1600" i="1" dirty="0" smtClean="0">
                <a:latin typeface="Times New Roman" pitchFamily="18" charset="0"/>
                <a:cs typeface="Times New Roman" pitchFamily="18" charset="0"/>
              </a:rPr>
              <a:t> Нина Васильевна, Канева Мария Яковлевна, Рочева Лидия Акимовна, Филиппов Григорий Иванович.  Рочев Леонид Алексеевич работал учителем русского языка и литературы, иностранного языка, затем – заведующим РОНО, Канев Виталий Федорович – учителем истории, воспитателем в интернате, затем – заведующим РОНО и председателем райисполкома, председателем райкома. Канева Майя Васильевна – языковед, Филиппов Герцен Александрович – учителем языка и литературы, потом в редакции газеты «Новый Север», долгие годы был главным редактором, Канев Александр Иванович – учителем истории, Рочева Нина Георгиевна – русского языка и литературы.</a:t>
            </a:r>
            <a:endParaRPr lang="ru-RU" sz="1600" i="1" dirty="0">
              <a:latin typeface="Times New Roman" pitchFamily="18" charset="0"/>
              <a:cs typeface="Times New Roman" pitchFamily="18" charset="0"/>
            </a:endParaRPr>
          </a:p>
        </p:txBody>
      </p:sp>
      <p:pic>
        <p:nvPicPr>
          <p:cNvPr id="4" name="Picture 2" descr="C:\Documents and Settings\Администратор\Мои документы\Мои рисунки\Изображение\Изображение 094.jpg"/>
          <p:cNvPicPr>
            <a:picLocks noChangeAspect="1" noChangeArrowheads="1"/>
          </p:cNvPicPr>
          <p:nvPr/>
        </p:nvPicPr>
        <p:blipFill>
          <a:blip r:embed="rId2">
            <a:grayscl/>
            <a:lum bright="2000" contrast="9000"/>
          </a:blip>
          <a:srcRect l="15285" t="30984" r="55581" b="41761"/>
          <a:stretch>
            <a:fillRect/>
          </a:stretch>
        </p:blipFill>
        <p:spPr bwMode="auto">
          <a:xfrm>
            <a:off x="285720" y="214290"/>
            <a:ext cx="2490852" cy="3204717"/>
          </a:xfrm>
          <a:prstGeom prst="rect">
            <a:avLst/>
          </a:prstGeom>
          <a:noFill/>
        </p:spPr>
      </p:pic>
      <p:sp>
        <p:nvSpPr>
          <p:cNvPr id="5" name="Прямоугольник 4"/>
          <p:cNvSpPr/>
          <p:nvPr/>
        </p:nvSpPr>
        <p:spPr>
          <a:xfrm>
            <a:off x="3000364" y="142852"/>
            <a:ext cx="5929354" cy="3693319"/>
          </a:xfrm>
          <a:prstGeom prst="rect">
            <a:avLst/>
          </a:prstGeom>
        </p:spPr>
        <p:txBody>
          <a:bodyPr wrap="square">
            <a:spAutoFit/>
          </a:bodyPr>
          <a:lstStyle/>
          <a:p>
            <a:pPr algn="just"/>
            <a:r>
              <a:rPr lang="ru-RU" i="1" dirty="0" smtClean="0">
                <a:latin typeface="Times New Roman" pitchFamily="18" charset="0"/>
                <a:cs typeface="Times New Roman" pitchFamily="18" charset="0"/>
              </a:rPr>
              <a:t>Филиппов Николай Кириллович, сын Филиппова  Кирилла </a:t>
            </a:r>
            <a:r>
              <a:rPr lang="ru-RU" i="1" dirty="0" err="1" smtClean="0">
                <a:latin typeface="Times New Roman" pitchFamily="18" charset="0"/>
                <a:cs typeface="Times New Roman" pitchFamily="18" charset="0"/>
              </a:rPr>
              <a:t>Мартыновича</a:t>
            </a:r>
            <a:r>
              <a:rPr lang="ru-RU" i="1" dirty="0" smtClean="0">
                <a:latin typeface="Times New Roman" pitchFamily="18" charset="0"/>
                <a:cs typeface="Times New Roman" pitchFamily="18" charset="0"/>
              </a:rPr>
              <a:t>, начал работать с 1947г. после окончания </a:t>
            </a:r>
            <a:r>
              <a:rPr lang="ru-RU" i="1" dirty="0" err="1" smtClean="0">
                <a:latin typeface="Times New Roman" pitchFamily="18" charset="0"/>
                <a:cs typeface="Times New Roman" pitchFamily="18" charset="0"/>
              </a:rPr>
              <a:t>Мохченского</a:t>
            </a:r>
            <a:r>
              <a:rPr lang="ru-RU" i="1" dirty="0" smtClean="0">
                <a:latin typeface="Times New Roman" pitchFamily="18" charset="0"/>
                <a:cs typeface="Times New Roman" pitchFamily="18" charset="0"/>
              </a:rPr>
              <a:t> педучилища. Работал учителем начальных классов свыше 20 лет. С 1973г. работал заведующим интернатом, после работал воспитателем. Общий стаж работы более 40 лет. Вел большую общественную работу. 24 года был секретарем школьной партийной организации. Вел политучебу среди комсомольцев села. Избирался депутатом райсовета, несколько раз депутатом сельского совета. Является автором (вместе с сестрой Филипповой Марией Кирилловной) родословного дерева рода Филипповых, начиная  с первопоселенца Якова Филиппова. Умер в 2012г.</a:t>
            </a:r>
            <a:endParaRPr lang="ru-RU" i="1" dirty="0">
              <a:latin typeface="Times New Roman" pitchFamily="18" charset="0"/>
              <a:cs typeface="Times New Roman" pitchFamily="18" charset="0"/>
            </a:endParaRPr>
          </a:p>
        </p:txBody>
      </p:sp>
      <p:sp>
        <p:nvSpPr>
          <p:cNvPr id="6" name="TextBox 5"/>
          <p:cNvSpPr txBox="1"/>
          <p:nvPr/>
        </p:nvSpPr>
        <p:spPr>
          <a:xfrm>
            <a:off x="142844" y="3500438"/>
            <a:ext cx="2786083" cy="307777"/>
          </a:xfrm>
          <a:prstGeom prst="rect">
            <a:avLst/>
          </a:prstGeom>
          <a:noFill/>
        </p:spPr>
        <p:txBody>
          <a:bodyPr wrap="square" rtlCol="0">
            <a:spAutoFit/>
          </a:bodyPr>
          <a:lstStyle/>
          <a:p>
            <a:pPr algn="ctr"/>
            <a:r>
              <a:rPr lang="ru-RU" sz="1400" b="1" i="1" dirty="0" smtClean="0">
                <a:latin typeface="Times New Roman" pitchFamily="18" charset="0"/>
                <a:cs typeface="Times New Roman" pitchFamily="18" charset="0"/>
              </a:rPr>
              <a:t>Филиппов Николай Кириллович</a:t>
            </a:r>
            <a:endParaRPr lang="ru-RU" sz="14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4857760"/>
            <a:ext cx="7715304" cy="1714512"/>
          </a:xfrm>
        </p:spPr>
        <p:txBody>
          <a:bodyPr>
            <a:normAutofit/>
          </a:bodyPr>
          <a:lstStyle/>
          <a:p>
            <a:pPr algn="just"/>
            <a:r>
              <a:rPr lang="ru-RU" sz="1800" i="1" dirty="0" smtClean="0">
                <a:latin typeface="Times New Roman" pitchFamily="18" charset="0"/>
                <a:cs typeface="Times New Roman" pitchFamily="18" charset="0"/>
              </a:rPr>
              <a:t>Сметанина Лидия Григорьевна</a:t>
            </a:r>
            <a:r>
              <a:rPr lang="en-US" sz="1800" i="1" dirty="0" smtClean="0">
                <a:latin typeface="Times New Roman" pitchFamily="18" charset="0"/>
                <a:cs typeface="Times New Roman" pitchFamily="18" charset="0"/>
              </a:rPr>
              <a:t> (</a:t>
            </a:r>
            <a:r>
              <a:rPr lang="ru-RU" sz="1800" i="1" dirty="0" smtClean="0">
                <a:latin typeface="Times New Roman" pitchFamily="18" charset="0"/>
                <a:cs typeface="Times New Roman" pitchFamily="18" charset="0"/>
              </a:rPr>
              <a:t>медсестра), учителя </a:t>
            </a:r>
            <a:r>
              <a:rPr lang="ru-RU" sz="1800" i="1" dirty="0" err="1" smtClean="0">
                <a:latin typeface="Times New Roman" pitchFamily="18" charset="0"/>
                <a:cs typeface="Times New Roman" pitchFamily="18" charset="0"/>
              </a:rPr>
              <a:t>Васева</a:t>
            </a:r>
            <a:r>
              <a:rPr lang="ru-RU" sz="1800" i="1" dirty="0" smtClean="0">
                <a:latin typeface="Times New Roman" pitchFamily="18" charset="0"/>
                <a:cs typeface="Times New Roman" pitchFamily="18" charset="0"/>
              </a:rPr>
              <a:t> Любовь Сергеевна, </a:t>
            </a:r>
            <a:r>
              <a:rPr lang="ru-RU" sz="1800" i="1" dirty="0" err="1" smtClean="0">
                <a:latin typeface="Times New Roman" pitchFamily="18" charset="0"/>
                <a:cs typeface="Times New Roman" pitchFamily="18" charset="0"/>
              </a:rPr>
              <a:t>Пальшина</a:t>
            </a:r>
            <a:r>
              <a:rPr lang="ru-RU" sz="1800" i="1" dirty="0" smtClean="0">
                <a:latin typeface="Times New Roman" pitchFamily="18" charset="0"/>
                <a:cs typeface="Times New Roman" pitchFamily="18" charset="0"/>
              </a:rPr>
              <a:t> Зоя Петровна, </a:t>
            </a:r>
            <a:r>
              <a:rPr lang="ru-RU" sz="1800" i="1" dirty="0" err="1" smtClean="0">
                <a:latin typeface="Times New Roman" pitchFamily="18" charset="0"/>
                <a:cs typeface="Times New Roman" pitchFamily="18" charset="0"/>
              </a:rPr>
              <a:t>Братенкова</a:t>
            </a:r>
            <a:r>
              <a:rPr lang="ru-RU" sz="1800" i="1" dirty="0" smtClean="0">
                <a:latin typeface="Times New Roman" pitchFamily="18" charset="0"/>
                <a:cs typeface="Times New Roman" pitchFamily="18" charset="0"/>
              </a:rPr>
              <a:t> Ольга Егоровна, Филиппова </a:t>
            </a:r>
            <a:r>
              <a:rPr lang="ru-RU" sz="1800" i="1" dirty="0" err="1" smtClean="0">
                <a:latin typeface="Times New Roman" pitchFamily="18" charset="0"/>
                <a:cs typeface="Times New Roman" pitchFamily="18" charset="0"/>
              </a:rPr>
              <a:t>Антонида</a:t>
            </a:r>
            <a:r>
              <a:rPr lang="ru-RU" sz="1800" i="1" dirty="0" smtClean="0">
                <a:latin typeface="Times New Roman" pitchFamily="18" charset="0"/>
                <a:cs typeface="Times New Roman" pitchFamily="18" charset="0"/>
              </a:rPr>
              <a:t> Ивановна, Филиппова Зинаида Васильевна, Истомина Мария Ивановна, Рочева Нина Георгиевна; Филиппова Александра Павловна (продавец).</a:t>
            </a:r>
            <a:endParaRPr lang="ru-RU" sz="1800" i="1" dirty="0">
              <a:latin typeface="Times New Roman" pitchFamily="18" charset="0"/>
              <a:cs typeface="Times New Roman" pitchFamily="18" charset="0"/>
            </a:endParaRPr>
          </a:p>
        </p:txBody>
      </p:sp>
      <p:pic>
        <p:nvPicPr>
          <p:cNvPr id="7170" name="Picture 2" descr="C:\Documents and Settings\Администратор\Мои документы\Мои рисунки\Изображение\Изображение 079.jpg"/>
          <p:cNvPicPr>
            <a:picLocks noGrp="1" noChangeAspect="1" noChangeArrowheads="1"/>
          </p:cNvPicPr>
          <p:nvPr>
            <p:ph idx="1"/>
          </p:nvPr>
        </p:nvPicPr>
        <p:blipFill>
          <a:blip r:embed="rId2">
            <a:grayscl/>
            <a:lum bright="12000" contrast="10000"/>
          </a:blip>
          <a:srcRect l="29180" t="21554" r="19453" b="55906"/>
          <a:stretch>
            <a:fillRect/>
          </a:stretch>
        </p:blipFill>
        <p:spPr bwMode="auto">
          <a:xfrm>
            <a:off x="1216476" y="357165"/>
            <a:ext cx="6927424" cy="418058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643446"/>
            <a:ext cx="3008313" cy="1143008"/>
          </a:xfrm>
        </p:spPr>
        <p:txBody>
          <a:bodyPr>
            <a:normAutofit fontScale="90000"/>
          </a:bodyPr>
          <a:lstStyle/>
          <a:p>
            <a:pPr algn="ctr"/>
            <a:r>
              <a:rPr lang="ru-RU" i="1" dirty="0" smtClean="0">
                <a:latin typeface="Times New Roman" pitchFamily="18" charset="0"/>
                <a:cs typeface="Times New Roman" pitchFamily="18" charset="0"/>
              </a:rPr>
              <a:t>Филиппов Андрей Иванович – директор </a:t>
            </a:r>
            <a:r>
              <a:rPr lang="ru-RU" i="1" dirty="0" err="1" smtClean="0">
                <a:latin typeface="Times New Roman" pitchFamily="18" charset="0"/>
                <a:cs typeface="Times New Roman" pitchFamily="18" charset="0"/>
              </a:rPr>
              <a:t>Мошъюгской</a:t>
            </a:r>
            <a:r>
              <a:rPr lang="ru-RU" i="1" dirty="0" smtClean="0">
                <a:latin typeface="Times New Roman" pitchFamily="18" charset="0"/>
                <a:cs typeface="Times New Roman" pitchFamily="18" charset="0"/>
              </a:rPr>
              <a:t> школы </a:t>
            </a:r>
            <a:br>
              <a:rPr lang="ru-RU" i="1" dirty="0" smtClean="0">
                <a:latin typeface="Times New Roman" pitchFamily="18" charset="0"/>
                <a:cs typeface="Times New Roman" pitchFamily="18" charset="0"/>
              </a:rPr>
            </a:br>
            <a:r>
              <a:rPr lang="ru-RU" i="1" dirty="0" smtClean="0">
                <a:latin typeface="Times New Roman" pitchFamily="18" charset="0"/>
                <a:cs typeface="Times New Roman" pitchFamily="18" charset="0"/>
              </a:rPr>
              <a:t>с1977г. по 2009г.</a:t>
            </a:r>
            <a:endParaRPr lang="ru-RU" i="1"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lgn="just"/>
            <a:r>
              <a:rPr lang="ru-RU" sz="2000" i="1" dirty="0" smtClean="0">
                <a:latin typeface="Times New Roman" pitchFamily="18" charset="0"/>
                <a:cs typeface="Times New Roman" pitchFamily="18" charset="0"/>
              </a:rPr>
              <a:t>В 1960-70г.г. в школе работал Пантелеев Степан Степанович, математик, был и директором школы.</a:t>
            </a:r>
          </a:p>
          <a:p>
            <a:pPr algn="just"/>
            <a:r>
              <a:rPr lang="ru-RU" sz="2000" i="1" dirty="0" smtClean="0">
                <a:latin typeface="Times New Roman" pitchFamily="18" charset="0"/>
                <a:cs typeface="Times New Roman" pitchFamily="18" charset="0"/>
              </a:rPr>
              <a:t>Директорами работали </a:t>
            </a:r>
            <a:r>
              <a:rPr lang="ru-RU" sz="2000" i="1" dirty="0" err="1" smtClean="0">
                <a:latin typeface="Times New Roman" pitchFamily="18" charset="0"/>
                <a:cs typeface="Times New Roman" pitchFamily="18" charset="0"/>
              </a:rPr>
              <a:t>Васева</a:t>
            </a:r>
            <a:r>
              <a:rPr lang="ru-RU" sz="2000" i="1" dirty="0" smtClean="0">
                <a:latin typeface="Times New Roman" pitchFamily="18" charset="0"/>
                <a:cs typeface="Times New Roman" pitchFamily="18" charset="0"/>
              </a:rPr>
              <a:t> Любовь Сергеевна, Канев Альберт Васильевич.</a:t>
            </a:r>
          </a:p>
          <a:p>
            <a:pPr algn="just"/>
            <a:r>
              <a:rPr lang="ru-RU" sz="2000" i="1" dirty="0" smtClean="0">
                <a:latin typeface="Times New Roman" pitchFamily="18" charset="0"/>
                <a:cs typeface="Times New Roman" pitchFamily="18" charset="0"/>
              </a:rPr>
              <a:t>С 1977г. по 2009г. директором школы работал Филиппов Андрей Иванович. При нем было построено новое здание начальной школы. Строилось здание в тяжелый кризисный период. Из-за отсутствия средств строительство затянулось на целых 8 лет и завершилось в 2001 году. С этого года в новом здании размещаются начальная школа и столовая. С 2001г. по 2011г. также находилась сельская библиотека. С 2006г. из </a:t>
            </a:r>
            <a:r>
              <a:rPr lang="ru-RU" sz="2000" i="1" dirty="0" err="1" smtClean="0">
                <a:latin typeface="Times New Roman" pitchFamily="18" charset="0"/>
                <a:cs typeface="Times New Roman" pitchFamily="18" charset="0"/>
              </a:rPr>
              <a:t>Мохчи</a:t>
            </a:r>
            <a:r>
              <a:rPr lang="ru-RU" sz="2000" i="1" dirty="0" smtClean="0">
                <a:latin typeface="Times New Roman" pitchFamily="18" charset="0"/>
                <a:cs typeface="Times New Roman" pitchFamily="18" charset="0"/>
              </a:rPr>
              <a:t> перевели интернат, который также размещается в новом здании.</a:t>
            </a:r>
          </a:p>
          <a:p>
            <a:endParaRPr lang="ru-RU" sz="2000" i="1" dirty="0">
              <a:latin typeface="Times New Roman" pitchFamily="18" charset="0"/>
              <a:cs typeface="Times New Roman" pitchFamily="18" charset="0"/>
            </a:endParaRPr>
          </a:p>
        </p:txBody>
      </p:sp>
      <p:pic>
        <p:nvPicPr>
          <p:cNvPr id="1026" name="Picture 2" descr="C:\Documents and Settings\Администратор\Мои документы\Мои рисунки\Изображение\Изображение 093.jpg"/>
          <p:cNvPicPr>
            <a:picLocks noChangeAspect="1" noChangeArrowheads="1"/>
          </p:cNvPicPr>
          <p:nvPr/>
        </p:nvPicPr>
        <p:blipFill>
          <a:blip r:embed="rId2">
            <a:grayscl/>
            <a:lum bright="7000" contrast="9000"/>
          </a:blip>
          <a:srcRect l="19917" t="4378" r="60213" b="76113"/>
          <a:stretch>
            <a:fillRect/>
          </a:stretch>
        </p:blipFill>
        <p:spPr bwMode="auto">
          <a:xfrm>
            <a:off x="642910" y="571480"/>
            <a:ext cx="2687214" cy="362856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Администратор\Мои документы\Мои рисунки\Изображение\Изображение 204.jpg"/>
          <p:cNvPicPr>
            <a:picLocks noGrp="1" noChangeAspect="1" noChangeArrowheads="1"/>
          </p:cNvPicPr>
          <p:nvPr>
            <p:ph idx="1"/>
          </p:nvPr>
        </p:nvPicPr>
        <p:blipFill>
          <a:blip r:embed="rId2">
            <a:lum bright="16000" contrast="16000"/>
          </a:blip>
          <a:srcRect l="16211" t="9430" r="10190" b="54222"/>
          <a:stretch>
            <a:fillRect/>
          </a:stretch>
        </p:blipFill>
        <p:spPr bwMode="auto">
          <a:xfrm>
            <a:off x="1142976" y="1000108"/>
            <a:ext cx="7207715" cy="4895554"/>
          </a:xfrm>
          <a:prstGeom prst="rect">
            <a:avLst/>
          </a:prstGeom>
          <a:noFill/>
        </p:spPr>
      </p:pic>
      <p:sp>
        <p:nvSpPr>
          <p:cNvPr id="6" name="TextBox 5"/>
          <p:cNvSpPr txBox="1"/>
          <p:nvPr/>
        </p:nvSpPr>
        <p:spPr>
          <a:xfrm>
            <a:off x="1285853" y="142852"/>
            <a:ext cx="7000924" cy="646331"/>
          </a:xfrm>
          <a:prstGeom prst="rect">
            <a:avLst/>
          </a:prstGeom>
          <a:noFill/>
        </p:spPr>
        <p:txBody>
          <a:bodyPr wrap="square" rtlCol="0">
            <a:spAutoFit/>
          </a:bodyPr>
          <a:lstStyle/>
          <a:p>
            <a:pPr algn="ctr"/>
            <a:r>
              <a:rPr lang="ru-RU" i="1" dirty="0" smtClean="0">
                <a:latin typeface="Times New Roman" pitchFamily="18" charset="0"/>
                <a:cs typeface="Times New Roman" pitchFamily="18" charset="0"/>
              </a:rPr>
              <a:t>Учителя </a:t>
            </a:r>
            <a:r>
              <a:rPr lang="ru-RU" i="1" dirty="0" err="1" smtClean="0">
                <a:latin typeface="Times New Roman" pitchFamily="18" charset="0"/>
                <a:cs typeface="Times New Roman" pitchFamily="18" charset="0"/>
              </a:rPr>
              <a:t>Мошъюгской</a:t>
            </a:r>
            <a:r>
              <a:rPr lang="ru-RU" i="1" dirty="0" smtClean="0">
                <a:latin typeface="Times New Roman" pitchFamily="18" charset="0"/>
                <a:cs typeface="Times New Roman" pitchFamily="18" charset="0"/>
              </a:rPr>
              <a:t> школы на встрече с Пантелеевым С.С., бывшим директором школы.</a:t>
            </a:r>
            <a:endParaRPr lang="ru-RU" i="1" dirty="0">
              <a:latin typeface="Times New Roman" pitchFamily="18" charset="0"/>
              <a:cs typeface="Times New Roman" pitchFamily="18" charset="0"/>
            </a:endParaRPr>
          </a:p>
        </p:txBody>
      </p:sp>
      <p:sp>
        <p:nvSpPr>
          <p:cNvPr id="7" name="TextBox 6"/>
          <p:cNvSpPr txBox="1"/>
          <p:nvPr/>
        </p:nvSpPr>
        <p:spPr>
          <a:xfrm>
            <a:off x="6286512" y="5572140"/>
            <a:ext cx="1307794" cy="338554"/>
          </a:xfrm>
          <a:prstGeom prst="rect">
            <a:avLst/>
          </a:prstGeom>
          <a:noFill/>
        </p:spPr>
        <p:txBody>
          <a:bodyPr wrap="none" rtlCol="0">
            <a:spAutoFit/>
          </a:bodyPr>
          <a:lstStyle/>
          <a:p>
            <a:r>
              <a:rPr lang="ru-RU" sz="1600" b="1" i="1" dirty="0" smtClean="0">
                <a:solidFill>
                  <a:schemeClr val="bg1"/>
                </a:solidFill>
                <a:latin typeface="Times New Roman" pitchFamily="18" charset="0"/>
                <a:cs typeface="Times New Roman" pitchFamily="18" charset="0"/>
              </a:rPr>
              <a:t>Фото 1995г.</a:t>
            </a:r>
            <a:endParaRPr lang="ru-RU" sz="1600" b="1" i="1" dirty="0">
              <a:solidFill>
                <a:schemeClr val="bg1"/>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Заголовок 1"/>
          <p:cNvSpPr>
            <a:spLocks noGrp="1"/>
          </p:cNvSpPr>
          <p:nvPr>
            <p:ph type="title"/>
          </p:nvPr>
        </p:nvSpPr>
        <p:spPr>
          <a:xfrm>
            <a:off x="1331912" y="404813"/>
            <a:ext cx="3525839" cy="655637"/>
          </a:xfrm>
        </p:spPr>
        <p:txBody>
          <a:bodyPr>
            <a:noAutofit/>
          </a:bodyPr>
          <a:lstStyle/>
          <a:p>
            <a:pPr algn="ctr" eaLnBrk="1" hangingPunct="1"/>
            <a:r>
              <a:rPr lang="ru-RU" sz="2400" i="1" dirty="0" err="1" smtClean="0">
                <a:latin typeface="Times New Roman" pitchFamily="18" charset="0"/>
                <a:cs typeface="Times New Roman" pitchFamily="18" charset="0"/>
              </a:rPr>
              <a:t>Мошъюгская</a:t>
            </a:r>
            <a:r>
              <a:rPr lang="ru-RU" sz="2400" i="1" dirty="0" smtClean="0">
                <a:latin typeface="Times New Roman" pitchFamily="18" charset="0"/>
                <a:cs typeface="Times New Roman" pitchFamily="18" charset="0"/>
              </a:rPr>
              <a:t> церковь</a:t>
            </a:r>
          </a:p>
        </p:txBody>
      </p:sp>
      <p:sp>
        <p:nvSpPr>
          <p:cNvPr id="39938" name="Содержимое 2"/>
          <p:cNvSpPr>
            <a:spLocks noGrp="1"/>
          </p:cNvSpPr>
          <p:nvPr>
            <p:ph idx="1"/>
          </p:nvPr>
        </p:nvSpPr>
        <p:spPr>
          <a:xfrm>
            <a:off x="5651500" y="188913"/>
            <a:ext cx="3097213" cy="6002337"/>
          </a:xfrm>
        </p:spPr>
        <p:txBody>
          <a:bodyPr/>
          <a:lstStyle/>
          <a:p>
            <a:pPr indent="290513" algn="just" eaLnBrk="1" hangingPunct="1">
              <a:buFont typeface="Arial" charset="0"/>
              <a:buNone/>
            </a:pPr>
            <a:r>
              <a:rPr lang="ru-RU" sz="1800" i="1" dirty="0" err="1" smtClean="0">
                <a:latin typeface="Times New Roman" pitchFamily="18" charset="0"/>
                <a:cs typeface="Times New Roman" pitchFamily="18" charset="0"/>
              </a:rPr>
              <a:t>Мошъюга</a:t>
            </a:r>
            <a:r>
              <a:rPr lang="ru-RU" sz="1800" i="1" dirty="0" smtClean="0">
                <a:latin typeface="Times New Roman" pitchFamily="18" charset="0"/>
                <a:cs typeface="Times New Roman" pitchFamily="18" charset="0"/>
              </a:rPr>
              <a:t> в 19 веке стала селом. Как всякое село, она должна была иметь свою церковь. Вскоре в </a:t>
            </a:r>
            <a:r>
              <a:rPr lang="ru-RU" sz="1800" i="1" dirty="0" err="1" smtClean="0">
                <a:latin typeface="Times New Roman" pitchFamily="18" charset="0"/>
                <a:cs typeface="Times New Roman" pitchFamily="18" charset="0"/>
              </a:rPr>
              <a:t>Мошъюге</a:t>
            </a:r>
            <a:r>
              <a:rPr lang="ru-RU" sz="1800" i="1" dirty="0" smtClean="0">
                <a:latin typeface="Times New Roman" pitchFamily="18" charset="0"/>
                <a:cs typeface="Times New Roman" pitchFamily="18" charset="0"/>
              </a:rPr>
              <a:t> построили церковь, похожую на </a:t>
            </a:r>
            <a:r>
              <a:rPr lang="ru-RU" sz="1800" i="1" dirty="0" err="1" smtClean="0">
                <a:latin typeface="Times New Roman" pitchFamily="18" charset="0"/>
                <a:cs typeface="Times New Roman" pitchFamily="18" charset="0"/>
              </a:rPr>
              <a:t>Ластинскую</a:t>
            </a:r>
            <a:r>
              <a:rPr lang="ru-RU" sz="1800" i="1" dirty="0" smtClean="0">
                <a:latin typeface="Times New Roman" pitchFamily="18" charset="0"/>
                <a:cs typeface="Times New Roman" pitchFamily="18" charset="0"/>
              </a:rPr>
              <a:t>. Но в 1873г. двое, </a:t>
            </a:r>
            <a:r>
              <a:rPr lang="ru-RU" sz="1800" i="1" dirty="0" err="1" smtClean="0">
                <a:latin typeface="Times New Roman" pitchFamily="18" charset="0"/>
                <a:cs typeface="Times New Roman" pitchFamily="18" charset="0"/>
              </a:rPr>
              <a:t>Сторожинов</a:t>
            </a:r>
            <a:r>
              <a:rPr lang="ru-RU" sz="1800" i="1" dirty="0" smtClean="0">
                <a:latin typeface="Times New Roman" pitchFamily="18" charset="0"/>
                <a:cs typeface="Times New Roman" pitchFamily="18" charset="0"/>
              </a:rPr>
              <a:t> и Югов ее сожгли. В 1874г. начали строить новую церковь. Строили ее быстро. Престол один: во имя Собора Пресвятой Богородицы. Преосвященный епископ Архангельский и Холмогорский последний раз посетил нашу церковь в 1903г</a:t>
            </a:r>
            <a:r>
              <a:rPr lang="ru-RU" sz="2000" i="1" dirty="0" smtClean="0">
                <a:latin typeface="Times New Roman" pitchFamily="18" charset="0"/>
                <a:cs typeface="Times New Roman" pitchFamily="18" charset="0"/>
              </a:rPr>
              <a:t>.</a:t>
            </a:r>
            <a:r>
              <a:rPr lang="ru-RU" sz="2200" i="1" dirty="0" smtClean="0">
                <a:latin typeface="Times New Roman" pitchFamily="18" charset="0"/>
                <a:cs typeface="Times New Roman" pitchFamily="18" charset="0"/>
              </a:rPr>
              <a:t> </a:t>
            </a:r>
            <a:endParaRPr lang="ru-RU" sz="1900" i="1" dirty="0" smtClean="0">
              <a:latin typeface="Times New Roman" pitchFamily="18" charset="0"/>
              <a:cs typeface="Times New Roman" pitchFamily="18" charset="0"/>
            </a:endParaRPr>
          </a:p>
        </p:txBody>
      </p:sp>
      <p:pic>
        <p:nvPicPr>
          <p:cNvPr id="39939" name="Picture 10" descr="x_7104543e"/>
          <p:cNvPicPr>
            <a:picLocks noChangeAspect="1" noChangeArrowheads="1"/>
          </p:cNvPicPr>
          <p:nvPr/>
        </p:nvPicPr>
        <p:blipFill>
          <a:blip r:embed="rId2"/>
          <a:srcRect/>
          <a:stretch>
            <a:fillRect/>
          </a:stretch>
        </p:blipFill>
        <p:spPr bwMode="auto">
          <a:xfrm>
            <a:off x="428596" y="1357298"/>
            <a:ext cx="5346700" cy="4017963"/>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214290"/>
            <a:ext cx="8258204" cy="2143140"/>
          </a:xfrm>
        </p:spPr>
        <p:txBody>
          <a:bodyPr>
            <a:normAutofit lnSpcReduction="10000"/>
          </a:bodyPr>
          <a:lstStyle/>
          <a:p>
            <a:pPr algn="just"/>
            <a:r>
              <a:rPr lang="ru-RU" sz="2000" i="1" dirty="0" smtClean="0">
                <a:latin typeface="Times New Roman" pitchFamily="18" charset="0"/>
                <a:cs typeface="Times New Roman" pitchFamily="18" charset="0"/>
              </a:rPr>
              <a:t>С 2009г директором школы работает Филиппова Надежда Александровна. За годы ее работы  провели капитальный ремонт спортивного зала школы, замену кровли основного здания, проведен водопровод. Также благодаря содействию Н.А.Филипповой по проекту депутата поселения Игнатовой Надежды Алексеевны построена спортплощадка в 2010г. С 2011г. Н.А.Филиппова является депутатом райсовета.</a:t>
            </a:r>
            <a:endParaRPr lang="ru-RU" sz="2000" i="1" dirty="0">
              <a:latin typeface="Times New Roman" pitchFamily="18" charset="0"/>
              <a:cs typeface="Times New Roman" pitchFamily="18" charset="0"/>
            </a:endParaRPr>
          </a:p>
        </p:txBody>
      </p:sp>
      <p:pic>
        <p:nvPicPr>
          <p:cNvPr id="5" name="Picture 5" descr="RVKxSKGGgj8"/>
          <p:cNvPicPr>
            <a:picLocks noChangeAspect="1" noChangeArrowheads="1"/>
          </p:cNvPicPr>
          <p:nvPr/>
        </p:nvPicPr>
        <p:blipFill>
          <a:blip r:embed="rId2"/>
          <a:srcRect/>
          <a:stretch>
            <a:fillRect/>
          </a:stretch>
        </p:blipFill>
        <p:spPr bwMode="auto">
          <a:xfrm>
            <a:off x="3143240" y="2428868"/>
            <a:ext cx="5753100" cy="3543300"/>
          </a:xfrm>
          <a:prstGeom prst="rect">
            <a:avLst/>
          </a:prstGeom>
          <a:noFill/>
          <a:ln w="9525">
            <a:noFill/>
            <a:miter lim="800000"/>
            <a:headEnd/>
            <a:tailEnd/>
          </a:ln>
        </p:spPr>
      </p:pic>
      <p:pic>
        <p:nvPicPr>
          <p:cNvPr id="1026" name="Picture 2" descr="C:\Documents and Settings\Администратор\Мои документы\Мои рисунки\Изображение\Изображение 234.jpg"/>
          <p:cNvPicPr>
            <a:picLocks noChangeAspect="1" noChangeArrowheads="1"/>
          </p:cNvPicPr>
          <p:nvPr/>
        </p:nvPicPr>
        <p:blipFill>
          <a:blip r:embed="rId3"/>
          <a:srcRect l="30570" t="6736" r="26864" b="51528"/>
          <a:stretch>
            <a:fillRect/>
          </a:stretch>
        </p:blipFill>
        <p:spPr bwMode="auto">
          <a:xfrm>
            <a:off x="285720" y="2428867"/>
            <a:ext cx="2613636" cy="3524428"/>
          </a:xfrm>
          <a:prstGeom prst="rect">
            <a:avLst/>
          </a:prstGeom>
          <a:noFill/>
        </p:spPr>
      </p:pic>
      <p:sp>
        <p:nvSpPr>
          <p:cNvPr id="6" name="TextBox 5"/>
          <p:cNvSpPr txBox="1"/>
          <p:nvPr/>
        </p:nvSpPr>
        <p:spPr>
          <a:xfrm>
            <a:off x="357158" y="6072206"/>
            <a:ext cx="2428892" cy="523220"/>
          </a:xfrm>
          <a:prstGeom prst="rect">
            <a:avLst/>
          </a:prstGeom>
          <a:noFill/>
        </p:spPr>
        <p:txBody>
          <a:bodyPr wrap="square" rtlCol="0">
            <a:spAutoFit/>
          </a:bodyPr>
          <a:lstStyle/>
          <a:p>
            <a:pPr algn="ctr"/>
            <a:r>
              <a:rPr lang="ru-RU" sz="1400" b="1" i="1" dirty="0" smtClean="0">
                <a:latin typeface="Times New Roman" pitchFamily="18" charset="0"/>
                <a:cs typeface="Times New Roman" pitchFamily="18" charset="0"/>
              </a:rPr>
              <a:t>Филиппова Надежда</a:t>
            </a:r>
          </a:p>
          <a:p>
            <a:pPr algn="ctr"/>
            <a:r>
              <a:rPr lang="ru-RU" sz="1400" b="1" i="1" dirty="0" smtClean="0">
                <a:latin typeface="Times New Roman" pitchFamily="18" charset="0"/>
                <a:cs typeface="Times New Roman" pitchFamily="18" charset="0"/>
              </a:rPr>
              <a:t> Александровна</a:t>
            </a:r>
            <a:endParaRPr lang="ru-RU" sz="1400"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000496" y="285728"/>
            <a:ext cx="5000660" cy="6572272"/>
          </a:xfrm>
        </p:spPr>
        <p:txBody>
          <a:bodyPr>
            <a:normAutofit fontScale="40000" lnSpcReduction="20000"/>
          </a:bodyPr>
          <a:lstStyle/>
          <a:p>
            <a:pPr algn="just"/>
            <a:r>
              <a:rPr lang="ru-RU" sz="3800" i="1" dirty="0" smtClean="0">
                <a:latin typeface="Times New Roman" pitchFamily="18" charset="0"/>
                <a:cs typeface="Times New Roman" pitchFamily="18" charset="0"/>
              </a:rPr>
              <a:t>Много лет учителем химии и физики работает Филиппов Андрей Иванович, коми языка и литературы - </a:t>
            </a:r>
            <a:r>
              <a:rPr lang="ru-RU" sz="3800" i="1" dirty="0" err="1" smtClean="0">
                <a:latin typeface="Times New Roman" pitchFamily="18" charset="0"/>
                <a:cs typeface="Times New Roman" pitchFamily="18" charset="0"/>
              </a:rPr>
              <a:t>Вокуева</a:t>
            </a:r>
            <a:r>
              <a:rPr lang="ru-RU" sz="3800" i="1" dirty="0" smtClean="0">
                <a:latin typeface="Times New Roman" pitchFamily="18" charset="0"/>
                <a:cs typeface="Times New Roman" pitchFamily="18" charset="0"/>
              </a:rPr>
              <a:t> Надежда Васильевна, учителями начальных классов – Рочева Наталья Михайловна, Филиппова Тамара Георгиевна, Филиппова Екатерина Рюриковна, учителями математики – Филиппова Надежда Александровна и </a:t>
            </a:r>
            <a:r>
              <a:rPr lang="ru-RU" sz="3800" i="1" dirty="0" err="1" smtClean="0">
                <a:latin typeface="Times New Roman" pitchFamily="18" charset="0"/>
                <a:cs typeface="Times New Roman" pitchFamily="18" charset="0"/>
              </a:rPr>
              <a:t>Греченюк</a:t>
            </a:r>
            <a:r>
              <a:rPr lang="ru-RU" sz="3800" i="1" dirty="0" smtClean="0">
                <a:latin typeface="Times New Roman" pitchFamily="18" charset="0"/>
                <a:cs typeface="Times New Roman" pitchFamily="18" charset="0"/>
              </a:rPr>
              <a:t> Надежда </a:t>
            </a:r>
            <a:r>
              <a:rPr lang="ru-RU" sz="3800" i="1" dirty="0" err="1" smtClean="0">
                <a:latin typeface="Times New Roman" pitchFamily="18" charset="0"/>
                <a:cs typeface="Times New Roman" pitchFamily="18" charset="0"/>
              </a:rPr>
              <a:t>Аифаловна</a:t>
            </a:r>
            <a:r>
              <a:rPr lang="ru-RU" sz="3800" i="1" dirty="0" smtClean="0">
                <a:latin typeface="Times New Roman" pitchFamily="18" charset="0"/>
                <a:cs typeface="Times New Roman" pitchFamily="18" charset="0"/>
              </a:rPr>
              <a:t>, биологии и немецкого языка – Витязева Галина Александровна, биологии и географии – Истомина Валентина Ивановна, музыки – Рочева Нина Ивановна, истории – Филиппова Анна Михайловна. Несколько лет работает учителем физкультуры Филиппов Иван Иванович (младший), он также является тренером ДЮСШ, учителем информатики - Филиппова Лилия Анатольевна, русского языка – </a:t>
            </a:r>
            <a:r>
              <a:rPr lang="ru-RU" sz="3800" i="1" dirty="0" err="1" smtClean="0">
                <a:latin typeface="Times New Roman" pitchFamily="18" charset="0"/>
                <a:cs typeface="Times New Roman" pitchFamily="18" charset="0"/>
              </a:rPr>
              <a:t>Хозяинова</a:t>
            </a:r>
            <a:r>
              <a:rPr lang="ru-RU" sz="3800" i="1" dirty="0" smtClean="0">
                <a:latin typeface="Times New Roman" pitchFamily="18" charset="0"/>
                <a:cs typeface="Times New Roman" pitchFamily="18" charset="0"/>
              </a:rPr>
              <a:t> Мария Николаевна,  Рочева (</a:t>
            </a:r>
            <a:r>
              <a:rPr lang="ru-RU" sz="3800" i="1" dirty="0" err="1" smtClean="0">
                <a:latin typeface="Times New Roman" pitchFamily="18" charset="0"/>
                <a:cs typeface="Times New Roman" pitchFamily="18" charset="0"/>
              </a:rPr>
              <a:t>Кожевина</a:t>
            </a:r>
            <a:r>
              <a:rPr lang="ru-RU" sz="3800" i="1" dirty="0" smtClean="0">
                <a:latin typeface="Times New Roman" pitchFamily="18" charset="0"/>
                <a:cs typeface="Times New Roman" pitchFamily="18" charset="0"/>
              </a:rPr>
              <a:t>) </a:t>
            </a:r>
            <a:r>
              <a:rPr lang="ru-RU" sz="3800" i="1" dirty="0" err="1" smtClean="0">
                <a:latin typeface="Times New Roman" pitchFamily="18" charset="0"/>
                <a:cs typeface="Times New Roman" pitchFamily="18" charset="0"/>
              </a:rPr>
              <a:t>Ульяна</a:t>
            </a:r>
            <a:r>
              <a:rPr lang="ru-RU" sz="3800" i="1" dirty="0" smtClean="0">
                <a:latin typeface="Times New Roman" pitchFamily="18" charset="0"/>
                <a:cs typeface="Times New Roman" pitchFamily="18" charset="0"/>
              </a:rPr>
              <a:t> Витальевна. Воспитателями интерната работают Филиппова Тамара Георгиевна, </a:t>
            </a:r>
            <a:r>
              <a:rPr lang="ru-RU" sz="3800" i="1" dirty="0" err="1" smtClean="0">
                <a:latin typeface="Times New Roman" pitchFamily="18" charset="0"/>
                <a:cs typeface="Times New Roman" pitchFamily="18" charset="0"/>
              </a:rPr>
              <a:t>Греченюк</a:t>
            </a:r>
            <a:r>
              <a:rPr lang="ru-RU" sz="3800" i="1" dirty="0" smtClean="0">
                <a:latin typeface="Times New Roman" pitchFamily="18" charset="0"/>
                <a:cs typeface="Times New Roman" pitchFamily="18" charset="0"/>
              </a:rPr>
              <a:t> Надежда </a:t>
            </a:r>
            <a:r>
              <a:rPr lang="ru-RU" sz="3800" i="1" dirty="0" err="1" smtClean="0">
                <a:latin typeface="Times New Roman" pitchFamily="18" charset="0"/>
                <a:cs typeface="Times New Roman" pitchFamily="18" charset="0"/>
              </a:rPr>
              <a:t>Аифаловна</a:t>
            </a:r>
            <a:r>
              <a:rPr lang="ru-RU" sz="3800" i="1" dirty="0" smtClean="0">
                <a:latin typeface="Times New Roman" pitchFamily="18" charset="0"/>
                <a:cs typeface="Times New Roman" pitchFamily="18" charset="0"/>
              </a:rPr>
              <a:t>, Рочева Нина Ивановна, Филиппова Екатерина Рюриковна, младшими воспитателями – Фомина Светлана Александровна и Артеева Елена Егоровна. Заведующими столовой много лет работали Рочева Евдокия </a:t>
            </a:r>
            <a:r>
              <a:rPr lang="ru-RU" sz="3800" i="1" dirty="0" err="1" smtClean="0">
                <a:latin typeface="Times New Roman" pitchFamily="18" charset="0"/>
                <a:cs typeface="Times New Roman" pitchFamily="18" charset="0"/>
              </a:rPr>
              <a:t>Потаповна</a:t>
            </a:r>
            <a:r>
              <a:rPr lang="ru-RU" sz="3800" i="1" dirty="0" smtClean="0">
                <a:latin typeface="Times New Roman" pitchFamily="18" charset="0"/>
                <a:cs typeface="Times New Roman" pitchFamily="18" charset="0"/>
              </a:rPr>
              <a:t>, в 1984г. ее сменила  Истомина Наталья Павловна. Раньше столовая относилась к сельпо, затем вошла в систему РОНО. Много лет работали поварами Филиппова Альбина Николаевна, Рочева Зоя Дмитриевна, Филиппова Лидия Гавриловна, Филиппова Валентина Федоровна. Также работали Истомина Татьяна Анатольевна, Филиппова Наталья Николаевна. Ныне поварами работают Филиппова </a:t>
            </a:r>
            <a:r>
              <a:rPr lang="ru-RU" sz="3800" i="1" dirty="0" err="1" smtClean="0">
                <a:latin typeface="Times New Roman" pitchFamily="18" charset="0"/>
                <a:cs typeface="Times New Roman" pitchFamily="18" charset="0"/>
              </a:rPr>
              <a:t>Лилиана</a:t>
            </a:r>
            <a:r>
              <a:rPr lang="ru-RU" sz="3800" i="1" dirty="0" smtClean="0">
                <a:latin typeface="Times New Roman" pitchFamily="18" charset="0"/>
                <a:cs typeface="Times New Roman" pitchFamily="18" charset="0"/>
              </a:rPr>
              <a:t> Ефимовна и Филиппова Мария Анатольевна. Техничками много лет трудятся  </a:t>
            </a:r>
            <a:r>
              <a:rPr lang="ru-RU" sz="3800" i="1" dirty="0" err="1" smtClean="0">
                <a:latin typeface="Times New Roman" pitchFamily="18" charset="0"/>
                <a:cs typeface="Times New Roman" pitchFamily="18" charset="0"/>
              </a:rPr>
              <a:t>Купцова</a:t>
            </a:r>
            <a:r>
              <a:rPr lang="ru-RU" sz="3800" i="1" dirty="0" smtClean="0">
                <a:latin typeface="Times New Roman" pitchFamily="18" charset="0"/>
                <a:cs typeface="Times New Roman" pitchFamily="18" charset="0"/>
              </a:rPr>
              <a:t> Александра Николаевна, Филиппова Ирина Анатольевна, </a:t>
            </a:r>
            <a:r>
              <a:rPr lang="ru-RU" sz="3800" i="1" dirty="0" err="1" smtClean="0">
                <a:latin typeface="Times New Roman" pitchFamily="18" charset="0"/>
                <a:cs typeface="Times New Roman" pitchFamily="18" charset="0"/>
              </a:rPr>
              <a:t>Шепелева</a:t>
            </a:r>
            <a:r>
              <a:rPr lang="ru-RU" sz="3800" i="1" dirty="0" smtClean="0">
                <a:latin typeface="Times New Roman" pitchFamily="18" charset="0"/>
                <a:cs typeface="Times New Roman" pitchFamily="18" charset="0"/>
              </a:rPr>
              <a:t> Тамара Александровна.</a:t>
            </a:r>
          </a:p>
          <a:p>
            <a:endParaRPr lang="ru-RU" dirty="0"/>
          </a:p>
        </p:txBody>
      </p:sp>
      <p:pic>
        <p:nvPicPr>
          <p:cNvPr id="5" name="Picture 2" descr="C:\Documents and Settings\Администратор\Мои документы\Мои рисунки\Изображение\Изображение 205.jpg"/>
          <p:cNvPicPr>
            <a:picLocks noChangeAspect="1" noChangeArrowheads="1"/>
          </p:cNvPicPr>
          <p:nvPr/>
        </p:nvPicPr>
        <p:blipFill>
          <a:blip r:embed="rId2">
            <a:lum bright="14000" contrast="21000"/>
          </a:blip>
          <a:srcRect l="23622" t="9767" r="17601" b="58264"/>
          <a:stretch>
            <a:fillRect/>
          </a:stretch>
        </p:blipFill>
        <p:spPr bwMode="auto">
          <a:xfrm>
            <a:off x="214282" y="357166"/>
            <a:ext cx="3928810" cy="2938856"/>
          </a:xfrm>
          <a:prstGeom prst="rect">
            <a:avLst/>
          </a:prstGeom>
          <a:noFill/>
        </p:spPr>
      </p:pic>
      <p:sp>
        <p:nvSpPr>
          <p:cNvPr id="6" name="TextBox 5"/>
          <p:cNvSpPr txBox="1"/>
          <p:nvPr/>
        </p:nvSpPr>
        <p:spPr>
          <a:xfrm>
            <a:off x="2714612" y="3000372"/>
            <a:ext cx="1428760" cy="338554"/>
          </a:xfrm>
          <a:prstGeom prst="rect">
            <a:avLst/>
          </a:prstGeom>
          <a:noFill/>
        </p:spPr>
        <p:txBody>
          <a:bodyPr wrap="square" rtlCol="0">
            <a:spAutoFit/>
          </a:bodyPr>
          <a:lstStyle/>
          <a:p>
            <a:r>
              <a:rPr lang="ru-RU" sz="1600" b="1" i="1" dirty="0" smtClean="0">
                <a:solidFill>
                  <a:schemeClr val="bg1"/>
                </a:solidFill>
                <a:latin typeface="Times New Roman" pitchFamily="18" charset="0"/>
                <a:cs typeface="Times New Roman" pitchFamily="18" charset="0"/>
              </a:rPr>
              <a:t>Фото 1995г.</a:t>
            </a:r>
            <a:endParaRPr lang="ru-RU" sz="1600" b="1" i="1" dirty="0">
              <a:solidFill>
                <a:schemeClr val="bg1"/>
              </a:solidFill>
              <a:latin typeface="Times New Roman" pitchFamily="18" charset="0"/>
              <a:cs typeface="Times New Roman" pitchFamily="18" charset="0"/>
            </a:endParaRPr>
          </a:p>
        </p:txBody>
      </p:sp>
      <p:sp>
        <p:nvSpPr>
          <p:cNvPr id="8" name="TextBox 7"/>
          <p:cNvSpPr txBox="1"/>
          <p:nvPr/>
        </p:nvSpPr>
        <p:spPr>
          <a:xfrm>
            <a:off x="0" y="3357562"/>
            <a:ext cx="4286248" cy="3554819"/>
          </a:xfrm>
          <a:prstGeom prst="rect">
            <a:avLst/>
          </a:prstGeom>
          <a:noFill/>
        </p:spPr>
        <p:txBody>
          <a:bodyPr wrap="square" rtlCol="0">
            <a:spAutoFit/>
          </a:bodyPr>
          <a:lstStyle/>
          <a:p>
            <a:pPr marL="177800" algn="just">
              <a:buFont typeface="Arial" pitchFamily="34" charset="0"/>
              <a:buChar char="•"/>
            </a:pPr>
            <a:r>
              <a:rPr lang="ru-RU" sz="1500" i="1" dirty="0" smtClean="0">
                <a:latin typeface="Times New Roman" pitchFamily="18" charset="0"/>
                <a:cs typeface="Times New Roman" pitchFamily="18" charset="0"/>
              </a:rPr>
              <a:t>70-е г. 20в. – начало 21в. Долгие годы учителем начальных классов работала Филиппова Раиса Владимировна, учителем истории  - Филиппова Лидия Ивановна, русского языка и литературы – Филиппова Дина Евгеньевна, физкультуры и труда – Филиппов Иван Иванович (старший). Также учителем русского языка и литературы работала Рочева(Филиппова) Лидия Ивановна</a:t>
            </a:r>
            <a:r>
              <a:rPr lang="ru-RU" sz="1500" i="1" dirty="0" smtClean="0">
                <a:latin typeface="Times New Roman" pitchFamily="18" charset="0"/>
                <a:cs typeface="Times New Roman" pitchFamily="18" charset="0"/>
              </a:rPr>
              <a:t>, труда – Канев Михаил Александрович, </a:t>
            </a:r>
            <a:r>
              <a:rPr lang="ru-RU" sz="1500" i="1" dirty="0" smtClean="0">
                <a:latin typeface="Times New Roman" pitchFamily="18" charset="0"/>
                <a:cs typeface="Times New Roman" pitchFamily="18" charset="0"/>
              </a:rPr>
              <a:t>учителем физкультуры -  Рочевы Михаил Витальевич и Людмила Васильевна. Л.В.Рочева  также преподавала информатику. Завучем много лет работала </a:t>
            </a:r>
            <a:r>
              <a:rPr lang="ru-RU" sz="1500" i="1" dirty="0" err="1" smtClean="0">
                <a:latin typeface="Times New Roman" pitchFamily="18" charset="0"/>
                <a:cs typeface="Times New Roman" pitchFamily="18" charset="0"/>
              </a:rPr>
              <a:t>Вокуева</a:t>
            </a:r>
            <a:r>
              <a:rPr lang="ru-RU" sz="1500" i="1" dirty="0" smtClean="0">
                <a:latin typeface="Times New Roman" pitchFamily="18" charset="0"/>
                <a:cs typeface="Times New Roman" pitchFamily="18" charset="0"/>
              </a:rPr>
              <a:t> Надежда Васильевна, ныне - Витязева Галина Александровна.</a:t>
            </a:r>
            <a:endParaRPr lang="ru-RU" sz="1500" dirty="0"/>
          </a:p>
        </p:txBody>
      </p:sp>
      <p:sp>
        <p:nvSpPr>
          <p:cNvPr id="9" name="TextBox 8"/>
          <p:cNvSpPr txBox="1"/>
          <p:nvPr/>
        </p:nvSpPr>
        <p:spPr>
          <a:xfrm>
            <a:off x="285720" y="0"/>
            <a:ext cx="3786214" cy="369332"/>
          </a:xfrm>
          <a:prstGeom prst="rect">
            <a:avLst/>
          </a:prstGeom>
          <a:noFill/>
        </p:spPr>
        <p:txBody>
          <a:bodyPr wrap="square" rtlCol="0">
            <a:spAutoFit/>
          </a:bodyPr>
          <a:lstStyle/>
          <a:p>
            <a:pPr algn="ctr"/>
            <a:r>
              <a:rPr lang="ru-RU" b="1" i="1" dirty="0" smtClean="0">
                <a:latin typeface="Times New Roman" pitchFamily="18" charset="0"/>
                <a:cs typeface="Times New Roman" pitchFamily="18" charset="0"/>
              </a:rPr>
              <a:t>Учительский коллектив</a:t>
            </a:r>
            <a:endParaRPr lang="ru-RU" b="1" i="1"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Администратор\Мои документы\Мои рисунки\Изображение\Изображение 166.jpg"/>
          <p:cNvPicPr>
            <a:picLocks noChangeAspect="1" noChangeArrowheads="1"/>
          </p:cNvPicPr>
          <p:nvPr/>
        </p:nvPicPr>
        <p:blipFill>
          <a:blip r:embed="rId2"/>
          <a:srcRect l="19453" t="7746" r="22233" b="64999"/>
          <a:stretch>
            <a:fillRect/>
          </a:stretch>
        </p:blipFill>
        <p:spPr bwMode="auto">
          <a:xfrm>
            <a:off x="785786" y="1714488"/>
            <a:ext cx="3444622" cy="2214168"/>
          </a:xfrm>
          <a:prstGeom prst="rect">
            <a:avLst/>
          </a:prstGeom>
          <a:noFill/>
        </p:spPr>
      </p:pic>
      <p:sp>
        <p:nvSpPr>
          <p:cNvPr id="6" name="TextBox 5"/>
          <p:cNvSpPr txBox="1"/>
          <p:nvPr/>
        </p:nvSpPr>
        <p:spPr>
          <a:xfrm>
            <a:off x="1071538" y="3929066"/>
            <a:ext cx="2669129" cy="307777"/>
          </a:xfrm>
          <a:prstGeom prst="rect">
            <a:avLst/>
          </a:prstGeom>
          <a:noFill/>
        </p:spPr>
        <p:txBody>
          <a:bodyPr wrap="square" rtlCol="0">
            <a:spAutoFit/>
          </a:bodyPr>
          <a:lstStyle/>
          <a:p>
            <a:pPr algn="ctr"/>
            <a:r>
              <a:rPr lang="ru-RU" sz="1400" i="1" dirty="0" smtClean="0">
                <a:latin typeface="Times New Roman" pitchFamily="18" charset="0"/>
                <a:cs typeface="Times New Roman" pitchFamily="18" charset="0"/>
              </a:rPr>
              <a:t>Дом </a:t>
            </a:r>
            <a:r>
              <a:rPr lang="ru-RU" sz="1400" i="1" dirty="0" err="1" smtClean="0">
                <a:latin typeface="Times New Roman" pitchFamily="18" charset="0"/>
                <a:cs typeface="Times New Roman" pitchFamily="18" charset="0"/>
              </a:rPr>
              <a:t>Парасковьи</a:t>
            </a:r>
            <a:r>
              <a:rPr lang="ru-RU" sz="1400" i="1" dirty="0" smtClean="0">
                <a:latin typeface="Times New Roman" pitchFamily="18" charset="0"/>
                <a:cs typeface="Times New Roman" pitchFamily="18" charset="0"/>
              </a:rPr>
              <a:t> Алексеевны</a:t>
            </a:r>
            <a:endParaRPr lang="ru-RU" sz="1400" i="1" dirty="0">
              <a:latin typeface="Times New Roman" pitchFamily="18" charset="0"/>
              <a:cs typeface="Times New Roman" pitchFamily="18" charset="0"/>
            </a:endParaRPr>
          </a:p>
        </p:txBody>
      </p:sp>
      <p:pic>
        <p:nvPicPr>
          <p:cNvPr id="1027" name="Picture 3" descr="C:\Documents and Settings\Администратор\Мои документы\Мои рисунки\Изображение\Изображение 167.jpg"/>
          <p:cNvPicPr>
            <a:picLocks noChangeAspect="1" noChangeArrowheads="1"/>
          </p:cNvPicPr>
          <p:nvPr/>
        </p:nvPicPr>
        <p:blipFill>
          <a:blip r:embed="rId3"/>
          <a:srcRect l="29180" t="66010" r="14822" b="7409"/>
          <a:stretch>
            <a:fillRect/>
          </a:stretch>
        </p:blipFill>
        <p:spPr bwMode="auto">
          <a:xfrm>
            <a:off x="928662" y="4357694"/>
            <a:ext cx="3220768" cy="2102586"/>
          </a:xfrm>
          <a:prstGeom prst="rect">
            <a:avLst/>
          </a:prstGeom>
          <a:noFill/>
        </p:spPr>
      </p:pic>
      <p:pic>
        <p:nvPicPr>
          <p:cNvPr id="1028" name="Picture 4" descr="C:\Documents and Settings\Администратор\Мои документы\Мои рисунки\Изображение\Изображение 168.jpg"/>
          <p:cNvPicPr>
            <a:picLocks noChangeAspect="1" noChangeArrowheads="1"/>
          </p:cNvPicPr>
          <p:nvPr/>
        </p:nvPicPr>
        <p:blipFill>
          <a:blip r:embed="rId4"/>
          <a:srcRect l="22696" t="10104" r="18990" b="61968"/>
          <a:stretch>
            <a:fillRect/>
          </a:stretch>
        </p:blipFill>
        <p:spPr bwMode="auto">
          <a:xfrm>
            <a:off x="5000628" y="1714488"/>
            <a:ext cx="3218002" cy="2119576"/>
          </a:xfrm>
          <a:prstGeom prst="rect">
            <a:avLst/>
          </a:prstGeom>
          <a:noFill/>
        </p:spPr>
      </p:pic>
      <p:pic>
        <p:nvPicPr>
          <p:cNvPr id="1029" name="Picture 5" descr="C:\Documents and Settings\Администратор\Мои документы\Мои рисунки\Изображение\Изображение 169.jpg"/>
          <p:cNvPicPr>
            <a:picLocks noChangeAspect="1" noChangeArrowheads="1"/>
          </p:cNvPicPr>
          <p:nvPr/>
        </p:nvPicPr>
        <p:blipFill>
          <a:blip r:embed="rId5"/>
          <a:srcRect l="1390" t="61632" r="53265" b="15155"/>
          <a:stretch>
            <a:fillRect/>
          </a:stretch>
        </p:blipFill>
        <p:spPr bwMode="auto">
          <a:xfrm>
            <a:off x="5072066" y="4286256"/>
            <a:ext cx="2890004" cy="2034679"/>
          </a:xfrm>
          <a:prstGeom prst="rect">
            <a:avLst/>
          </a:prstGeom>
          <a:noFill/>
        </p:spPr>
      </p:pic>
      <p:sp>
        <p:nvSpPr>
          <p:cNvPr id="10" name="TextBox 9"/>
          <p:cNvSpPr txBox="1"/>
          <p:nvPr/>
        </p:nvSpPr>
        <p:spPr>
          <a:xfrm>
            <a:off x="642910" y="0"/>
            <a:ext cx="8072494" cy="1815882"/>
          </a:xfrm>
          <a:prstGeom prst="rect">
            <a:avLst/>
          </a:prstGeom>
          <a:noFill/>
        </p:spPr>
        <p:txBody>
          <a:bodyPr wrap="square" rtlCol="0">
            <a:spAutoFit/>
          </a:bodyPr>
          <a:lstStyle/>
          <a:p>
            <a:pPr algn="ctr">
              <a:buNone/>
            </a:pPr>
            <a:r>
              <a:rPr lang="ru-RU" sz="2000" b="1" i="1" dirty="0" smtClean="0">
                <a:latin typeface="Times New Roman" pitchFamily="18" charset="0"/>
                <a:cs typeface="Times New Roman" pitchFamily="18" charset="0"/>
              </a:rPr>
              <a:t>Детский сад.</a:t>
            </a:r>
          </a:p>
          <a:p>
            <a:pPr indent="354013" algn="just"/>
            <a:r>
              <a:rPr lang="ru-RU" i="1" dirty="0" smtClean="0">
                <a:latin typeface="Times New Roman" pitchFamily="18" charset="0"/>
                <a:cs typeface="Times New Roman" pitchFamily="18" charset="0"/>
              </a:rPr>
              <a:t>4 фотографии – 4 разных деревянных здания. В этих домах размещался детский сад </a:t>
            </a:r>
            <a:r>
              <a:rPr lang="ru-RU" i="1" dirty="0" err="1" smtClean="0">
                <a:latin typeface="Times New Roman" pitchFamily="18" charset="0"/>
                <a:cs typeface="Times New Roman" pitchFamily="18" charset="0"/>
              </a:rPr>
              <a:t>д.Мошъюга</a:t>
            </a:r>
            <a:r>
              <a:rPr lang="ru-RU" i="1" dirty="0" smtClean="0">
                <a:latin typeface="Times New Roman" pitchFamily="18" charset="0"/>
                <a:cs typeface="Times New Roman" pitchFamily="18" charset="0"/>
              </a:rPr>
              <a:t>. В детском саду в те годы была одна группа детей дошкольного возраста. Персонал был маленький: заведующая-воспитатель, она же выполняла работу завхоза и няня-повар. Детей же в группе было более 20. </a:t>
            </a:r>
          </a:p>
          <a:p>
            <a:pPr algn="ctr"/>
            <a:endParaRPr lang="ru-RU" sz="2000" i="1" dirty="0">
              <a:latin typeface="Times New Roman" pitchFamily="18" charset="0"/>
              <a:cs typeface="Times New Roman" pitchFamily="18" charset="0"/>
            </a:endParaRPr>
          </a:p>
        </p:txBody>
      </p:sp>
      <p:sp>
        <p:nvSpPr>
          <p:cNvPr id="11" name="TextBox 10"/>
          <p:cNvSpPr txBox="1"/>
          <p:nvPr/>
        </p:nvSpPr>
        <p:spPr>
          <a:xfrm>
            <a:off x="5214942" y="6357958"/>
            <a:ext cx="2786082" cy="523220"/>
          </a:xfrm>
          <a:prstGeom prst="rect">
            <a:avLst/>
          </a:prstGeom>
          <a:noFill/>
        </p:spPr>
        <p:txBody>
          <a:bodyPr wrap="square" rtlCol="0">
            <a:spAutoFit/>
          </a:bodyPr>
          <a:lstStyle/>
          <a:p>
            <a:pPr algn="ctr"/>
            <a:r>
              <a:rPr lang="ru-RU" sz="1400" i="1" dirty="0" smtClean="0">
                <a:latin typeface="Times New Roman" pitchFamily="18" charset="0"/>
                <a:cs typeface="Times New Roman" pitchFamily="18" charset="0"/>
              </a:rPr>
              <a:t>Дом Ирины Архиповны </a:t>
            </a:r>
          </a:p>
          <a:p>
            <a:pPr algn="ctr"/>
            <a:r>
              <a:rPr lang="ru-RU" sz="1400" i="1" dirty="0" smtClean="0">
                <a:latin typeface="Times New Roman" pitchFamily="18" charset="0"/>
                <a:cs typeface="Times New Roman" pitchFamily="18" charset="0"/>
              </a:rPr>
              <a:t>(ныне - Марии Никифоровны)</a:t>
            </a:r>
            <a:endParaRPr lang="ru-RU" sz="1400" i="1" dirty="0">
              <a:latin typeface="Times New Roman" pitchFamily="18" charset="0"/>
              <a:cs typeface="Times New Roman" pitchFamily="18" charset="0"/>
            </a:endParaRPr>
          </a:p>
        </p:txBody>
      </p:sp>
      <p:sp>
        <p:nvSpPr>
          <p:cNvPr id="9" name="TextBox 8"/>
          <p:cNvSpPr txBox="1"/>
          <p:nvPr/>
        </p:nvSpPr>
        <p:spPr>
          <a:xfrm>
            <a:off x="5500694" y="3857628"/>
            <a:ext cx="2020938" cy="307777"/>
          </a:xfrm>
          <a:prstGeom prst="rect">
            <a:avLst/>
          </a:prstGeom>
          <a:noFill/>
        </p:spPr>
        <p:txBody>
          <a:bodyPr wrap="square" rtlCol="0">
            <a:spAutoFit/>
          </a:bodyPr>
          <a:lstStyle/>
          <a:p>
            <a:pPr algn="ctr"/>
            <a:r>
              <a:rPr lang="ru-RU" sz="1400" i="1" dirty="0" smtClean="0">
                <a:latin typeface="Times New Roman" pitchFamily="18" charset="0"/>
                <a:cs typeface="Times New Roman" pitchFamily="18" charset="0"/>
              </a:rPr>
              <a:t>Дом Ивана Гавриловича</a:t>
            </a:r>
            <a:endParaRPr lang="ru-RU" sz="1400" i="1" dirty="0">
              <a:latin typeface="Times New Roman" pitchFamily="18" charset="0"/>
              <a:cs typeface="Times New Roman" pitchFamily="18" charset="0"/>
            </a:endParaRPr>
          </a:p>
        </p:txBody>
      </p:sp>
      <p:sp>
        <p:nvSpPr>
          <p:cNvPr id="13" name="TextBox 12"/>
          <p:cNvSpPr txBox="1"/>
          <p:nvPr/>
        </p:nvSpPr>
        <p:spPr>
          <a:xfrm>
            <a:off x="1357290" y="6500835"/>
            <a:ext cx="2199898" cy="307777"/>
          </a:xfrm>
          <a:prstGeom prst="rect">
            <a:avLst/>
          </a:prstGeom>
          <a:noFill/>
        </p:spPr>
        <p:txBody>
          <a:bodyPr wrap="square" rtlCol="0">
            <a:spAutoFit/>
          </a:bodyPr>
          <a:lstStyle/>
          <a:p>
            <a:r>
              <a:rPr lang="ru-RU" sz="1400" i="1" dirty="0" smtClean="0">
                <a:latin typeface="Times New Roman" pitchFamily="18" charset="0"/>
                <a:cs typeface="Times New Roman" pitchFamily="18" charset="0"/>
              </a:rPr>
              <a:t>Дом Гаврила Михайловича</a:t>
            </a:r>
            <a:endParaRPr lang="ru-RU" sz="1400" i="1"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29124" y="214290"/>
            <a:ext cx="4500594" cy="6429420"/>
          </a:xfrm>
        </p:spPr>
        <p:txBody>
          <a:bodyPr>
            <a:normAutofit fontScale="92500"/>
          </a:bodyPr>
          <a:lstStyle/>
          <a:p>
            <a:pPr algn="just"/>
            <a:r>
              <a:rPr lang="ru-RU" sz="1800" i="1" dirty="0" smtClean="0">
                <a:latin typeface="Times New Roman" pitchFamily="18" charset="0"/>
                <a:cs typeface="Times New Roman" pitchFamily="18" charset="0"/>
              </a:rPr>
              <a:t>Первыми заведующими были </a:t>
            </a:r>
            <a:r>
              <a:rPr lang="ru-RU" sz="1800" i="1" dirty="0" err="1" smtClean="0">
                <a:latin typeface="Times New Roman" pitchFamily="18" charset="0"/>
                <a:cs typeface="Times New Roman" pitchFamily="18" charset="0"/>
              </a:rPr>
              <a:t>Кожевина</a:t>
            </a:r>
            <a:r>
              <a:rPr lang="ru-RU" sz="1800" i="1" dirty="0" smtClean="0">
                <a:latin typeface="Times New Roman" pitchFamily="18" charset="0"/>
                <a:cs typeface="Times New Roman" pitchFamily="18" charset="0"/>
              </a:rPr>
              <a:t> </a:t>
            </a:r>
            <a:r>
              <a:rPr lang="ru-RU" sz="1800" i="1" dirty="0" err="1" smtClean="0">
                <a:latin typeface="Times New Roman" pitchFamily="18" charset="0"/>
                <a:cs typeface="Times New Roman" pitchFamily="18" charset="0"/>
              </a:rPr>
              <a:t>Анисья</a:t>
            </a:r>
            <a:r>
              <a:rPr lang="ru-RU" sz="1800" i="1" dirty="0" smtClean="0">
                <a:latin typeface="Times New Roman" pitchFamily="18" charset="0"/>
                <a:cs typeface="Times New Roman" pitchFamily="18" charset="0"/>
              </a:rPr>
              <a:t> </a:t>
            </a:r>
            <a:r>
              <a:rPr lang="ru-RU" sz="1800" i="1" dirty="0" err="1" smtClean="0">
                <a:latin typeface="Times New Roman" pitchFamily="18" charset="0"/>
                <a:cs typeface="Times New Roman" pitchFamily="18" charset="0"/>
              </a:rPr>
              <a:t>Мироновна</a:t>
            </a:r>
            <a:r>
              <a:rPr lang="ru-RU" sz="1800" i="1" dirty="0" smtClean="0">
                <a:latin typeface="Times New Roman" pitchFamily="18" charset="0"/>
                <a:cs typeface="Times New Roman" pitchFamily="18" charset="0"/>
              </a:rPr>
              <a:t>, </a:t>
            </a:r>
            <a:r>
              <a:rPr lang="ru-RU" sz="1800" i="1" dirty="0" err="1" smtClean="0">
                <a:latin typeface="Times New Roman" pitchFamily="18" charset="0"/>
                <a:cs typeface="Times New Roman" pitchFamily="18" charset="0"/>
              </a:rPr>
              <a:t>Кожевина</a:t>
            </a:r>
            <a:r>
              <a:rPr lang="ru-RU" sz="1800" i="1" dirty="0" smtClean="0">
                <a:latin typeface="Times New Roman" pitchFamily="18" charset="0"/>
                <a:cs typeface="Times New Roman" pitchFamily="18" charset="0"/>
              </a:rPr>
              <a:t> Александра Александровна. Временно работала заведующей-воспитателем Александра Иннокентьевна. Няней-поваром в разные годы работали Прасковья Алексеевна, Нина Васильевна, Филиппова Александра Васильевна.</a:t>
            </a:r>
          </a:p>
          <a:p>
            <a:pPr algn="just"/>
            <a:r>
              <a:rPr lang="ru-RU" sz="1800" i="1" dirty="0" err="1" smtClean="0">
                <a:latin typeface="Times New Roman" pitchFamily="18" charset="0"/>
                <a:cs typeface="Times New Roman" pitchFamily="18" charset="0"/>
              </a:rPr>
              <a:t>А.А.Кожевину</a:t>
            </a:r>
            <a:r>
              <a:rPr lang="ru-RU" sz="1800" i="1" dirty="0" smtClean="0">
                <a:latin typeface="Times New Roman" pitchFamily="18" charset="0"/>
                <a:cs typeface="Times New Roman" pitchFamily="18" charset="0"/>
              </a:rPr>
              <a:t> заменила </a:t>
            </a:r>
            <a:r>
              <a:rPr lang="ru-RU" sz="1800" i="1" dirty="0" err="1" smtClean="0">
                <a:latin typeface="Times New Roman" pitchFamily="18" charset="0"/>
                <a:cs typeface="Times New Roman" pitchFamily="18" charset="0"/>
              </a:rPr>
              <a:t>Вокуева</a:t>
            </a:r>
            <a:r>
              <a:rPr lang="ru-RU" sz="1800" i="1" dirty="0" smtClean="0">
                <a:latin typeface="Times New Roman" pitchFamily="18" charset="0"/>
                <a:cs typeface="Times New Roman" pitchFamily="18" charset="0"/>
              </a:rPr>
              <a:t> (</a:t>
            </a:r>
            <a:r>
              <a:rPr lang="ru-RU" sz="1800" i="1" dirty="0" err="1" smtClean="0">
                <a:latin typeface="Times New Roman" pitchFamily="18" charset="0"/>
                <a:cs typeface="Times New Roman" pitchFamily="18" charset="0"/>
              </a:rPr>
              <a:t>Кожевина</a:t>
            </a:r>
            <a:r>
              <a:rPr lang="ru-RU" sz="1800" i="1" dirty="0" smtClean="0">
                <a:latin typeface="Times New Roman" pitchFamily="18" charset="0"/>
                <a:cs typeface="Times New Roman" pitchFamily="18" charset="0"/>
              </a:rPr>
              <a:t>) Мария </a:t>
            </a:r>
            <a:r>
              <a:rPr lang="ru-RU" sz="1800" i="1" dirty="0" err="1" smtClean="0">
                <a:latin typeface="Times New Roman" pitchFamily="18" charset="0"/>
                <a:cs typeface="Times New Roman" pitchFamily="18" charset="0"/>
              </a:rPr>
              <a:t>Ардальоновна</a:t>
            </a:r>
            <a:r>
              <a:rPr lang="ru-RU" sz="1800" i="1" dirty="0" smtClean="0">
                <a:latin typeface="Times New Roman" pitchFamily="18" charset="0"/>
                <a:cs typeface="Times New Roman" pitchFamily="18" charset="0"/>
              </a:rPr>
              <a:t>, уроженка </a:t>
            </a:r>
            <a:r>
              <a:rPr lang="ru-RU" sz="1800" i="1" dirty="0" err="1" smtClean="0">
                <a:latin typeface="Times New Roman" pitchFamily="18" charset="0"/>
                <a:cs typeface="Times New Roman" pitchFamily="18" charset="0"/>
              </a:rPr>
              <a:t>с.Мохча</a:t>
            </a:r>
            <a:r>
              <a:rPr lang="ru-RU" sz="1800" i="1" dirty="0" smtClean="0">
                <a:latin typeface="Times New Roman" pitchFamily="18" charset="0"/>
                <a:cs typeface="Times New Roman" pitchFamily="18" charset="0"/>
              </a:rPr>
              <a:t>. В 1956г. направили ее работать в </a:t>
            </a:r>
            <a:r>
              <a:rPr lang="ru-RU" sz="1800" i="1" dirty="0" err="1" smtClean="0">
                <a:latin typeface="Times New Roman" pitchFamily="18" charset="0"/>
                <a:cs typeface="Times New Roman" pitchFamily="18" charset="0"/>
              </a:rPr>
              <a:t>Мошъюгу</a:t>
            </a:r>
            <a:r>
              <a:rPr lang="ru-RU" sz="1800" i="1" dirty="0" smtClean="0">
                <a:latin typeface="Times New Roman" pitchFamily="18" charset="0"/>
                <a:cs typeface="Times New Roman" pitchFamily="18" charset="0"/>
              </a:rPr>
              <a:t>. Детский сад размещался в доме </a:t>
            </a:r>
            <a:r>
              <a:rPr lang="ru-RU" sz="1800" i="1" dirty="0" err="1" smtClean="0">
                <a:latin typeface="Times New Roman" pitchFamily="18" charset="0"/>
                <a:cs typeface="Times New Roman" pitchFamily="18" charset="0"/>
              </a:rPr>
              <a:t>Парасковьи</a:t>
            </a:r>
            <a:r>
              <a:rPr lang="ru-RU" sz="1800" i="1" dirty="0" smtClean="0">
                <a:latin typeface="Times New Roman" pitchFamily="18" charset="0"/>
                <a:cs typeface="Times New Roman" pitchFamily="18" charset="0"/>
              </a:rPr>
              <a:t> Алексеевны. Работать было очень тяжело, даже дрова для садика должна была заготавливать сама заведующая– воспитатель. Мария </a:t>
            </a:r>
            <a:r>
              <a:rPr lang="ru-RU" sz="1800" i="1" dirty="0" err="1" smtClean="0">
                <a:latin typeface="Times New Roman" pitchFamily="18" charset="0"/>
                <a:cs typeface="Times New Roman" pitchFamily="18" charset="0"/>
              </a:rPr>
              <a:t>Ардальоновна</a:t>
            </a:r>
            <a:r>
              <a:rPr lang="ru-RU" sz="1800" i="1" dirty="0" smtClean="0">
                <a:latin typeface="Times New Roman" pitchFamily="18" charset="0"/>
                <a:cs typeface="Times New Roman" pitchFamily="18" charset="0"/>
              </a:rPr>
              <a:t> вспоминала: «Собираясь в лес за дровами, оставляла детей на руки няни-повара Филипповой Александры Васильевны. Заботливая, умелая, она к каждому ребенку находила подход». 30 лет отдала Мария </a:t>
            </a:r>
            <a:r>
              <a:rPr lang="ru-RU" sz="1800" i="1" dirty="0" err="1" smtClean="0">
                <a:latin typeface="Times New Roman" pitchFamily="18" charset="0"/>
                <a:cs typeface="Times New Roman" pitchFamily="18" charset="0"/>
              </a:rPr>
              <a:t>Ардальоновна</a:t>
            </a:r>
            <a:r>
              <a:rPr lang="ru-RU" sz="1800" i="1" dirty="0" smtClean="0">
                <a:latin typeface="Times New Roman" pitchFamily="18" charset="0"/>
                <a:cs typeface="Times New Roman" pitchFamily="18" charset="0"/>
              </a:rPr>
              <a:t> детскому саду </a:t>
            </a:r>
            <a:r>
              <a:rPr lang="ru-RU" sz="1800" i="1" dirty="0" err="1" smtClean="0">
                <a:latin typeface="Times New Roman" pitchFamily="18" charset="0"/>
                <a:cs typeface="Times New Roman" pitchFamily="18" charset="0"/>
              </a:rPr>
              <a:t>д.Мошъюга</a:t>
            </a:r>
            <a:r>
              <a:rPr lang="ru-RU" sz="1800" i="1" dirty="0" smtClean="0">
                <a:latin typeface="Times New Roman" pitchFamily="18" charset="0"/>
                <a:cs typeface="Times New Roman" pitchFamily="18" charset="0"/>
              </a:rPr>
              <a:t>. </a:t>
            </a:r>
            <a:endParaRPr lang="ru-RU" sz="1800" i="1" dirty="0">
              <a:latin typeface="Times New Roman" pitchFamily="18" charset="0"/>
              <a:cs typeface="Times New Roman" pitchFamily="18" charset="0"/>
            </a:endParaRPr>
          </a:p>
        </p:txBody>
      </p:sp>
      <p:pic>
        <p:nvPicPr>
          <p:cNvPr id="2050" name="Picture 2" descr="C:\Documents and Settings\Администратор\Мои документы\Мои рисунки\Изображение\Изображение 165.jpg"/>
          <p:cNvPicPr>
            <a:picLocks noChangeAspect="1" noChangeArrowheads="1"/>
          </p:cNvPicPr>
          <p:nvPr/>
        </p:nvPicPr>
        <p:blipFill>
          <a:blip r:embed="rId2">
            <a:grayscl/>
            <a:lum bright="25000" contrast="17000"/>
          </a:blip>
          <a:srcRect l="58360" t="3705" r="12043" b="67357"/>
          <a:stretch>
            <a:fillRect/>
          </a:stretch>
        </p:blipFill>
        <p:spPr bwMode="auto">
          <a:xfrm>
            <a:off x="285720" y="285728"/>
            <a:ext cx="2024349" cy="2722086"/>
          </a:xfrm>
          <a:prstGeom prst="rect">
            <a:avLst/>
          </a:prstGeom>
          <a:noFill/>
        </p:spPr>
      </p:pic>
      <p:sp>
        <p:nvSpPr>
          <p:cNvPr id="7" name="TextBox 6"/>
          <p:cNvSpPr txBox="1"/>
          <p:nvPr/>
        </p:nvSpPr>
        <p:spPr>
          <a:xfrm>
            <a:off x="428596" y="3071810"/>
            <a:ext cx="2000264" cy="738664"/>
          </a:xfrm>
          <a:prstGeom prst="rect">
            <a:avLst/>
          </a:prstGeom>
          <a:noFill/>
        </p:spPr>
        <p:txBody>
          <a:bodyPr wrap="square" rtlCol="0">
            <a:spAutoFit/>
          </a:bodyPr>
          <a:lstStyle/>
          <a:p>
            <a:pPr algn="ctr"/>
            <a:r>
              <a:rPr lang="ru-RU" sz="1400" i="1" dirty="0" smtClean="0">
                <a:latin typeface="Times New Roman" pitchFamily="18" charset="0"/>
                <a:cs typeface="Times New Roman" pitchFamily="18" charset="0"/>
              </a:rPr>
              <a:t>Первая заведующая </a:t>
            </a:r>
          </a:p>
          <a:p>
            <a:pPr algn="ctr"/>
            <a:r>
              <a:rPr lang="ru-RU" sz="1400" i="1" dirty="0" err="1" smtClean="0">
                <a:latin typeface="Times New Roman" pitchFamily="18" charset="0"/>
                <a:cs typeface="Times New Roman" pitchFamily="18" charset="0"/>
              </a:rPr>
              <a:t>Кожевина</a:t>
            </a:r>
            <a:r>
              <a:rPr lang="ru-RU" sz="1400" i="1" dirty="0" smtClean="0">
                <a:latin typeface="Times New Roman" pitchFamily="18" charset="0"/>
                <a:cs typeface="Times New Roman" pitchFamily="18" charset="0"/>
              </a:rPr>
              <a:t> </a:t>
            </a:r>
            <a:r>
              <a:rPr lang="ru-RU" sz="1400" i="1" dirty="0" err="1" smtClean="0">
                <a:latin typeface="Times New Roman" pitchFamily="18" charset="0"/>
                <a:cs typeface="Times New Roman" pitchFamily="18" charset="0"/>
              </a:rPr>
              <a:t>Анисья</a:t>
            </a:r>
            <a:r>
              <a:rPr lang="ru-RU" sz="1400" i="1" dirty="0" smtClean="0">
                <a:latin typeface="Times New Roman" pitchFamily="18" charset="0"/>
                <a:cs typeface="Times New Roman" pitchFamily="18" charset="0"/>
              </a:rPr>
              <a:t> </a:t>
            </a:r>
            <a:r>
              <a:rPr lang="ru-RU" sz="1400" i="1" dirty="0" err="1" smtClean="0">
                <a:latin typeface="Times New Roman" pitchFamily="18" charset="0"/>
                <a:cs typeface="Times New Roman" pitchFamily="18" charset="0"/>
              </a:rPr>
              <a:t>Мироновна</a:t>
            </a:r>
            <a:endParaRPr lang="ru-RU" sz="1400" dirty="0"/>
          </a:p>
        </p:txBody>
      </p:sp>
      <p:pic>
        <p:nvPicPr>
          <p:cNvPr id="5" name="Picture 2" descr="C:\Documents and Settings\Администратор\Мои документы\Мои рисунки\Изображение\Изображение 172.jpg"/>
          <p:cNvPicPr>
            <a:picLocks noChangeAspect="1" noChangeArrowheads="1"/>
          </p:cNvPicPr>
          <p:nvPr/>
        </p:nvPicPr>
        <p:blipFill>
          <a:blip r:embed="rId3">
            <a:lum bright="26000" contrast="1000"/>
          </a:blip>
          <a:srcRect l="80828" t="28254" r="8083" b="49097"/>
          <a:stretch>
            <a:fillRect/>
          </a:stretch>
        </p:blipFill>
        <p:spPr bwMode="auto">
          <a:xfrm>
            <a:off x="2500298" y="285728"/>
            <a:ext cx="1813570" cy="2693368"/>
          </a:xfrm>
          <a:prstGeom prst="rect">
            <a:avLst/>
          </a:prstGeom>
          <a:noFill/>
        </p:spPr>
      </p:pic>
      <p:sp>
        <p:nvSpPr>
          <p:cNvPr id="6" name="TextBox 5"/>
          <p:cNvSpPr txBox="1"/>
          <p:nvPr/>
        </p:nvSpPr>
        <p:spPr>
          <a:xfrm>
            <a:off x="2500298" y="2928935"/>
            <a:ext cx="1928827" cy="954107"/>
          </a:xfrm>
          <a:prstGeom prst="rect">
            <a:avLst/>
          </a:prstGeom>
          <a:noFill/>
        </p:spPr>
        <p:txBody>
          <a:bodyPr wrap="square" rtlCol="0">
            <a:spAutoFit/>
          </a:bodyPr>
          <a:lstStyle/>
          <a:p>
            <a:pPr algn="ctr"/>
            <a:r>
              <a:rPr lang="ru-RU" sz="1400" i="1" dirty="0" err="1" smtClean="0">
                <a:latin typeface="Times New Roman" pitchFamily="18" charset="0"/>
                <a:cs typeface="Times New Roman" pitchFamily="18" charset="0"/>
              </a:rPr>
              <a:t>Вокуева</a:t>
            </a:r>
            <a:r>
              <a:rPr lang="ru-RU" sz="1400" i="1" dirty="0" smtClean="0">
                <a:latin typeface="Times New Roman" pitchFamily="18" charset="0"/>
                <a:cs typeface="Times New Roman" pitchFamily="18" charset="0"/>
              </a:rPr>
              <a:t> Мария </a:t>
            </a:r>
            <a:r>
              <a:rPr lang="ru-RU" sz="1400" i="1" dirty="0" err="1" smtClean="0">
                <a:latin typeface="Times New Roman" pitchFamily="18" charset="0"/>
                <a:cs typeface="Times New Roman" pitchFamily="18" charset="0"/>
              </a:rPr>
              <a:t>Ардальоновна</a:t>
            </a:r>
            <a:r>
              <a:rPr lang="ru-RU" sz="1400" i="1" dirty="0" smtClean="0">
                <a:latin typeface="Times New Roman" pitchFamily="18" charset="0"/>
                <a:cs typeface="Times New Roman" pitchFamily="18" charset="0"/>
              </a:rPr>
              <a:t>, заведующая детским садом в 1956-86г.г.</a:t>
            </a:r>
            <a:endParaRPr lang="ru-RU" sz="1400" i="1"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273050"/>
            <a:ext cx="4214842" cy="5853113"/>
          </a:xfrm>
        </p:spPr>
        <p:txBody>
          <a:bodyPr>
            <a:normAutofit fontScale="92500" lnSpcReduction="10000"/>
          </a:bodyPr>
          <a:lstStyle/>
          <a:p>
            <a:pPr algn="just"/>
            <a:r>
              <a:rPr lang="ru-RU" sz="1800" i="1" dirty="0" smtClean="0">
                <a:latin typeface="Times New Roman" pitchFamily="18" charset="0"/>
                <a:cs typeface="Times New Roman" pitchFamily="18" charset="0"/>
              </a:rPr>
              <a:t>Новое здание детского сада открылось 6 декабря 1967г.</a:t>
            </a:r>
          </a:p>
          <a:p>
            <a:pPr algn="just"/>
            <a:r>
              <a:rPr lang="ru-RU" sz="1800" i="1" dirty="0" smtClean="0">
                <a:latin typeface="Times New Roman" pitchFamily="18" charset="0"/>
                <a:cs typeface="Times New Roman" pitchFamily="18" charset="0"/>
              </a:rPr>
              <a:t>Заведующая – </a:t>
            </a:r>
            <a:r>
              <a:rPr lang="ru-RU" sz="1800" i="1" dirty="0" err="1" smtClean="0">
                <a:latin typeface="Times New Roman" pitchFamily="18" charset="0"/>
                <a:cs typeface="Times New Roman" pitchFamily="18" charset="0"/>
              </a:rPr>
              <a:t>Вокуева</a:t>
            </a:r>
            <a:r>
              <a:rPr lang="ru-RU" sz="1800" i="1" dirty="0" smtClean="0">
                <a:latin typeface="Times New Roman" pitchFamily="18" charset="0"/>
                <a:cs typeface="Times New Roman" pitchFamily="18" charset="0"/>
              </a:rPr>
              <a:t> Мария </a:t>
            </a:r>
            <a:r>
              <a:rPr lang="ru-RU" sz="1800" i="1" dirty="0" err="1" smtClean="0">
                <a:latin typeface="Times New Roman" pitchFamily="18" charset="0"/>
                <a:cs typeface="Times New Roman" pitchFamily="18" charset="0"/>
              </a:rPr>
              <a:t>Ардальоновна</a:t>
            </a:r>
            <a:r>
              <a:rPr lang="ru-RU" sz="1800" i="1" dirty="0" smtClean="0">
                <a:latin typeface="Times New Roman" pitchFamily="18" charset="0"/>
                <a:cs typeface="Times New Roman" pitchFamily="18" charset="0"/>
              </a:rPr>
              <a:t>.</a:t>
            </a:r>
          </a:p>
          <a:p>
            <a:pPr algn="just"/>
            <a:r>
              <a:rPr lang="ru-RU" sz="1800" i="1" dirty="0" smtClean="0">
                <a:latin typeface="Times New Roman" pitchFamily="18" charset="0"/>
                <a:cs typeface="Times New Roman" pitchFamily="18" charset="0"/>
              </a:rPr>
              <a:t>Первыми дипломированными   воспитателями  были Терентьева Александра Васильевна (с 1966г.), Филиппова Валентина Ефимовна (с1967г.), </a:t>
            </a:r>
            <a:r>
              <a:rPr lang="ru-RU" sz="1800" i="1" dirty="0" err="1" smtClean="0">
                <a:latin typeface="Times New Roman" pitchFamily="18" charset="0"/>
                <a:cs typeface="Times New Roman" pitchFamily="18" charset="0"/>
              </a:rPr>
              <a:t>Вокуева</a:t>
            </a:r>
            <a:r>
              <a:rPr lang="ru-RU" sz="1800" i="1" dirty="0" smtClean="0">
                <a:latin typeface="Times New Roman" pitchFamily="18" charset="0"/>
                <a:cs typeface="Times New Roman" pitchFamily="18" charset="0"/>
              </a:rPr>
              <a:t> Тамара Алексеевна, Канева Галина Николаевна. </a:t>
            </a:r>
          </a:p>
          <a:p>
            <a:pPr algn="just"/>
            <a:r>
              <a:rPr lang="ru-RU" sz="1800" i="1" dirty="0" smtClean="0">
                <a:latin typeface="Times New Roman" pitchFamily="18" charset="0"/>
                <a:cs typeface="Times New Roman" pitchFamily="18" charset="0"/>
              </a:rPr>
              <a:t>Нянями работали Филиппова </a:t>
            </a:r>
            <a:r>
              <a:rPr lang="ru-RU" sz="1800" i="1" dirty="0" err="1" smtClean="0">
                <a:latin typeface="Times New Roman" pitchFamily="18" charset="0"/>
                <a:cs typeface="Times New Roman" pitchFamily="18" charset="0"/>
              </a:rPr>
              <a:t>Ульяна</a:t>
            </a:r>
            <a:r>
              <a:rPr lang="ru-RU" sz="1800" i="1" dirty="0" smtClean="0">
                <a:latin typeface="Times New Roman" pitchFamily="18" charset="0"/>
                <a:cs typeface="Times New Roman" pitchFamily="18" charset="0"/>
              </a:rPr>
              <a:t> Степановна, Филиппова Александра Васильевна. </a:t>
            </a:r>
          </a:p>
          <a:p>
            <a:pPr algn="just"/>
            <a:r>
              <a:rPr lang="ru-RU" sz="1800" i="1" dirty="0" smtClean="0">
                <a:latin typeface="Times New Roman" pitchFamily="18" charset="0"/>
                <a:cs typeface="Times New Roman" pitchFamily="18" charset="0"/>
              </a:rPr>
              <a:t>Поваром работала </a:t>
            </a:r>
            <a:r>
              <a:rPr lang="ru-RU" sz="1800" i="1" dirty="0" err="1" smtClean="0">
                <a:latin typeface="Times New Roman" pitchFamily="18" charset="0"/>
                <a:cs typeface="Times New Roman" pitchFamily="18" charset="0"/>
              </a:rPr>
              <a:t>Вокуева</a:t>
            </a:r>
            <a:r>
              <a:rPr lang="ru-RU" sz="1800" i="1" dirty="0" smtClean="0">
                <a:latin typeface="Times New Roman" pitchFamily="18" charset="0"/>
                <a:cs typeface="Times New Roman" pitchFamily="18" charset="0"/>
              </a:rPr>
              <a:t> Анна Яковлевна.</a:t>
            </a:r>
          </a:p>
          <a:p>
            <a:pPr algn="just"/>
            <a:r>
              <a:rPr lang="ru-RU" sz="1800" i="1" dirty="0" smtClean="0">
                <a:latin typeface="Times New Roman" pitchFamily="18" charset="0"/>
                <a:cs typeface="Times New Roman" pitchFamily="18" charset="0"/>
              </a:rPr>
              <a:t>Прачкой была назначена Филиппова Александра </a:t>
            </a:r>
            <a:r>
              <a:rPr lang="ru-RU" sz="1800" i="1" dirty="0" err="1" smtClean="0">
                <a:latin typeface="Times New Roman" pitchFamily="18" charset="0"/>
                <a:cs typeface="Times New Roman" pitchFamily="18" charset="0"/>
              </a:rPr>
              <a:t>Лазарьевна</a:t>
            </a:r>
            <a:r>
              <a:rPr lang="ru-RU" sz="1800" i="1" dirty="0" smtClean="0">
                <a:latin typeface="Times New Roman" pitchFamily="18" charset="0"/>
                <a:cs typeface="Times New Roman" pitchFamily="18" charset="0"/>
              </a:rPr>
              <a:t>. </a:t>
            </a:r>
          </a:p>
          <a:p>
            <a:pPr algn="just"/>
            <a:r>
              <a:rPr lang="ru-RU" sz="1800" i="1" dirty="0" smtClean="0">
                <a:latin typeface="Times New Roman" pitchFamily="18" charset="0"/>
                <a:cs typeface="Times New Roman" pitchFamily="18" charset="0"/>
              </a:rPr>
              <a:t>Музыкальным работником был Филиппов Валерий Ефимович.</a:t>
            </a:r>
          </a:p>
          <a:p>
            <a:pPr algn="just"/>
            <a:r>
              <a:rPr lang="ru-RU" sz="1800" i="1" dirty="0" smtClean="0">
                <a:latin typeface="Times New Roman" pitchFamily="18" charset="0"/>
                <a:cs typeface="Times New Roman" pitchFamily="18" charset="0"/>
              </a:rPr>
              <a:t>Первыми истопниками были Филиппов Федор Иванович, Коломиец Исидор Никитич.</a:t>
            </a:r>
          </a:p>
          <a:p>
            <a:pPr algn="just"/>
            <a:endParaRPr lang="ru-RU" sz="1800" i="1" dirty="0">
              <a:latin typeface="Times New Roman" pitchFamily="18" charset="0"/>
              <a:cs typeface="Times New Roman" pitchFamily="18" charset="0"/>
            </a:endParaRPr>
          </a:p>
        </p:txBody>
      </p:sp>
      <p:pic>
        <p:nvPicPr>
          <p:cNvPr id="3074" name="Picture 2" descr="C:\Documents and Settings\Администратор\Мои документы\Мои рисунки\Изображение\Изображение 170.jpg"/>
          <p:cNvPicPr>
            <a:picLocks noChangeAspect="1" noChangeArrowheads="1"/>
          </p:cNvPicPr>
          <p:nvPr/>
        </p:nvPicPr>
        <p:blipFill>
          <a:blip r:embed="rId2">
            <a:grayscl/>
            <a:lum bright="28000" contrast="7000"/>
          </a:blip>
          <a:srcRect l="13432" t="13471" r="14822" b="50181"/>
          <a:stretch>
            <a:fillRect/>
          </a:stretch>
        </p:blipFill>
        <p:spPr bwMode="auto">
          <a:xfrm>
            <a:off x="4572000" y="142852"/>
            <a:ext cx="4238053" cy="2952874"/>
          </a:xfrm>
          <a:prstGeom prst="rect">
            <a:avLst/>
          </a:prstGeom>
          <a:noFill/>
        </p:spPr>
      </p:pic>
      <p:sp>
        <p:nvSpPr>
          <p:cNvPr id="6" name="TextBox 5"/>
          <p:cNvSpPr txBox="1"/>
          <p:nvPr/>
        </p:nvSpPr>
        <p:spPr>
          <a:xfrm>
            <a:off x="5286380" y="3143248"/>
            <a:ext cx="3214710" cy="523220"/>
          </a:xfrm>
          <a:prstGeom prst="rect">
            <a:avLst/>
          </a:prstGeom>
          <a:noFill/>
        </p:spPr>
        <p:txBody>
          <a:bodyPr wrap="square" rtlCol="0">
            <a:spAutoFit/>
          </a:bodyPr>
          <a:lstStyle/>
          <a:p>
            <a:pPr algn="ctr"/>
            <a:r>
              <a:rPr lang="ru-RU" sz="1400" i="1" dirty="0" smtClean="0">
                <a:latin typeface="Times New Roman" pitchFamily="18" charset="0"/>
                <a:cs typeface="Times New Roman" pitchFamily="18" charset="0"/>
              </a:rPr>
              <a:t>Новое здание детского сада открылось 6 декабря 1967г.</a:t>
            </a:r>
          </a:p>
        </p:txBody>
      </p:sp>
      <p:pic>
        <p:nvPicPr>
          <p:cNvPr id="1026" name="Picture 2" descr="C:\Documents and Settings\Администратор\Мои документы\Мои рисунки\Изображение\Изображение 186.jpg"/>
          <p:cNvPicPr>
            <a:picLocks noChangeAspect="1" noChangeArrowheads="1"/>
          </p:cNvPicPr>
          <p:nvPr/>
        </p:nvPicPr>
        <p:blipFill>
          <a:blip r:embed="rId3"/>
          <a:srcRect l="18990" t="15829" r="28717" b="58264"/>
          <a:stretch>
            <a:fillRect/>
          </a:stretch>
        </p:blipFill>
        <p:spPr bwMode="auto">
          <a:xfrm>
            <a:off x="4714876" y="3786190"/>
            <a:ext cx="4064299" cy="2768807"/>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14348" y="4857760"/>
            <a:ext cx="7858180" cy="1477328"/>
          </a:xfrm>
          <a:prstGeom prst="rect">
            <a:avLst/>
          </a:prstGeom>
          <a:noFill/>
        </p:spPr>
        <p:txBody>
          <a:bodyPr wrap="square" rtlCol="0">
            <a:spAutoFit/>
          </a:bodyPr>
          <a:lstStyle/>
          <a:p>
            <a:pPr algn="just"/>
            <a:r>
              <a:rPr lang="ru-RU" i="1" dirty="0" smtClean="0">
                <a:latin typeface="Times New Roman" pitchFamily="18" charset="0"/>
                <a:cs typeface="Times New Roman" pitchFamily="18" charset="0"/>
              </a:rPr>
              <a:t>Филиппова(</a:t>
            </a:r>
            <a:r>
              <a:rPr lang="ru-RU" i="1" dirty="0" err="1" smtClean="0">
                <a:latin typeface="Times New Roman" pitchFamily="18" charset="0"/>
                <a:cs typeface="Times New Roman" pitchFamily="18" charset="0"/>
              </a:rPr>
              <a:t>Вокуева</a:t>
            </a:r>
            <a:r>
              <a:rPr lang="ru-RU" i="1" dirty="0" smtClean="0">
                <a:latin typeface="Times New Roman" pitchFamily="18" charset="0"/>
                <a:cs typeface="Times New Roman" pitchFamily="18" charset="0"/>
              </a:rPr>
              <a:t>) Александра </a:t>
            </a:r>
            <a:r>
              <a:rPr lang="ru-RU" i="1" dirty="0" err="1" smtClean="0">
                <a:latin typeface="Times New Roman" pitchFamily="18" charset="0"/>
                <a:cs typeface="Times New Roman" pitchFamily="18" charset="0"/>
              </a:rPr>
              <a:t>Лазаревна</a:t>
            </a:r>
            <a:r>
              <a:rPr lang="ru-RU" i="1" dirty="0" smtClean="0">
                <a:latin typeface="Times New Roman" pitchFamily="18" charset="0"/>
                <a:cs typeface="Times New Roman" pitchFamily="18" charset="0"/>
              </a:rPr>
              <a:t> (няня), воспитатели Филиппова Фаина Николаевна, </a:t>
            </a:r>
            <a:r>
              <a:rPr lang="ru-RU" i="1" dirty="0" err="1" smtClean="0">
                <a:latin typeface="Times New Roman" pitchFamily="18" charset="0"/>
                <a:cs typeface="Times New Roman" pitchFamily="18" charset="0"/>
              </a:rPr>
              <a:t>Греченюк</a:t>
            </a:r>
            <a:r>
              <a:rPr lang="ru-RU" i="1" dirty="0" smtClean="0">
                <a:latin typeface="Times New Roman" pitchFamily="18" charset="0"/>
                <a:cs typeface="Times New Roman" pitchFamily="18" charset="0"/>
              </a:rPr>
              <a:t> Нина Ефимовна, Артеева Нина Александровна, повар Филиппова Нина Илларионовна, Филиппова </a:t>
            </a:r>
            <a:r>
              <a:rPr lang="ru-RU" i="1" dirty="0" err="1" smtClean="0">
                <a:latin typeface="Times New Roman" pitchFamily="18" charset="0"/>
                <a:cs typeface="Times New Roman" pitchFamily="18" charset="0"/>
              </a:rPr>
              <a:t>Ульяна</a:t>
            </a:r>
            <a:r>
              <a:rPr lang="ru-RU" i="1" dirty="0" smtClean="0">
                <a:latin typeface="Times New Roman" pitchFamily="18" charset="0"/>
                <a:cs typeface="Times New Roman" pitchFamily="18" charset="0"/>
              </a:rPr>
              <a:t> Степановна (няня), заведующая </a:t>
            </a:r>
            <a:r>
              <a:rPr lang="ru-RU" i="1" dirty="0" err="1" smtClean="0">
                <a:latin typeface="Times New Roman" pitchFamily="18" charset="0"/>
                <a:cs typeface="Times New Roman" pitchFamily="18" charset="0"/>
              </a:rPr>
              <a:t>Вокуева</a:t>
            </a:r>
            <a:r>
              <a:rPr lang="ru-RU" i="1" dirty="0" smtClean="0">
                <a:latin typeface="Times New Roman" pitchFamily="18" charset="0"/>
                <a:cs typeface="Times New Roman" pitchFamily="18" charset="0"/>
              </a:rPr>
              <a:t> Мария </a:t>
            </a:r>
            <a:r>
              <a:rPr lang="ru-RU" i="1" dirty="0" err="1" smtClean="0">
                <a:latin typeface="Times New Roman" pitchFamily="18" charset="0"/>
                <a:cs typeface="Times New Roman" pitchFamily="18" charset="0"/>
              </a:rPr>
              <a:t>Ардальоновна</a:t>
            </a:r>
            <a:r>
              <a:rPr lang="ru-RU" i="1" dirty="0" smtClean="0">
                <a:latin typeface="Times New Roman" pitchFamily="18" charset="0"/>
                <a:cs typeface="Times New Roman" pitchFamily="18" charset="0"/>
              </a:rPr>
              <a:t>, Филиппова Александра Васильевна (няня).</a:t>
            </a:r>
            <a:endParaRPr lang="ru-RU" i="1" dirty="0">
              <a:latin typeface="Times New Roman" pitchFamily="18" charset="0"/>
              <a:cs typeface="Times New Roman" pitchFamily="18" charset="0"/>
            </a:endParaRPr>
          </a:p>
        </p:txBody>
      </p:sp>
      <p:pic>
        <p:nvPicPr>
          <p:cNvPr id="2051" name="Picture 3" descr="C:\Documents and Settings\Администратор\Мои документы\Мои рисунки\Изображение\Изображение 177.jpg"/>
          <p:cNvPicPr>
            <a:picLocks noGrp="1" noChangeAspect="1" noChangeArrowheads="1"/>
          </p:cNvPicPr>
          <p:nvPr>
            <p:ph idx="1"/>
          </p:nvPr>
        </p:nvPicPr>
        <p:blipFill>
          <a:blip r:embed="rId2">
            <a:grayscl/>
            <a:lum bright="9000"/>
          </a:blip>
          <a:srcRect l="15285" t="7409" r="7411" b="56243"/>
          <a:stretch>
            <a:fillRect/>
          </a:stretch>
        </p:blipFill>
        <p:spPr bwMode="auto">
          <a:xfrm>
            <a:off x="1785918" y="714356"/>
            <a:ext cx="6008376" cy="388536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4429124" y="273050"/>
            <a:ext cx="4500594" cy="6370660"/>
          </a:xfrm>
        </p:spPr>
        <p:txBody>
          <a:bodyPr>
            <a:normAutofit fontScale="85000" lnSpcReduction="10000"/>
          </a:bodyPr>
          <a:lstStyle/>
          <a:p>
            <a:pPr algn="just"/>
            <a:r>
              <a:rPr lang="ru-RU" sz="1800" i="1" dirty="0" smtClean="0">
                <a:latin typeface="Times New Roman" pitchFamily="18" charset="0"/>
                <a:cs typeface="Times New Roman" pitchFamily="18" charset="0"/>
              </a:rPr>
              <a:t>В 1992г. детский сад и ясли объединились.</a:t>
            </a:r>
          </a:p>
          <a:p>
            <a:pPr algn="just"/>
            <a:r>
              <a:rPr lang="ru-RU" sz="1800" i="1" dirty="0" smtClean="0">
                <a:latin typeface="Times New Roman" pitchFamily="18" charset="0"/>
                <a:cs typeface="Times New Roman" pitchFamily="18" charset="0"/>
              </a:rPr>
              <a:t>Много лет отдали воспитанию детей воспитатели Филиппова Фаина Николаевна, Филиппова Галина Васильевна, </a:t>
            </a:r>
            <a:r>
              <a:rPr lang="ru-RU" sz="1800" i="1" dirty="0" err="1" smtClean="0">
                <a:latin typeface="Times New Roman" pitchFamily="18" charset="0"/>
                <a:cs typeface="Times New Roman" pitchFamily="18" charset="0"/>
              </a:rPr>
              <a:t>Греченюк</a:t>
            </a:r>
            <a:r>
              <a:rPr lang="ru-RU" sz="1800" i="1" dirty="0" smtClean="0">
                <a:latin typeface="Times New Roman" pitchFamily="18" charset="0"/>
                <a:cs typeface="Times New Roman" pitchFamily="18" charset="0"/>
              </a:rPr>
              <a:t> Нина Ефимовна, Филиппова Мария Николаевна, Канева Наталья Михайловна, Сметанина Алена Николаевна, </a:t>
            </a:r>
            <a:r>
              <a:rPr lang="ru-RU" sz="1800" i="1" dirty="0" err="1" smtClean="0">
                <a:latin typeface="Times New Roman" pitchFamily="18" charset="0"/>
                <a:cs typeface="Times New Roman" pitchFamily="18" charset="0"/>
              </a:rPr>
              <a:t>музработники</a:t>
            </a:r>
            <a:r>
              <a:rPr lang="ru-RU" sz="1800" i="1" dirty="0" smtClean="0">
                <a:latin typeface="Times New Roman" pitchFamily="18" charset="0"/>
                <a:cs typeface="Times New Roman" pitchFamily="18" charset="0"/>
              </a:rPr>
              <a:t> Филиппов Валерий Ефимович, Рочева Нина Ивановна.</a:t>
            </a:r>
          </a:p>
          <a:p>
            <a:pPr algn="just"/>
            <a:r>
              <a:rPr lang="ru-RU" sz="1800" i="1" dirty="0" smtClean="0">
                <a:latin typeface="Times New Roman" pitchFamily="18" charset="0"/>
                <a:cs typeface="Times New Roman" pitchFamily="18" charset="0"/>
              </a:rPr>
              <a:t>Артеева Нина Александровна начала работать воспитателем в 1975г. С 1986г. по 2013г. вплоть до выхода на пенсию работала заведующей детским садом. Стаж ее работы в детском саду 38 лет.</a:t>
            </a:r>
          </a:p>
          <a:p>
            <a:pPr algn="just"/>
            <a:r>
              <a:rPr lang="ru-RU" sz="1800" i="1" dirty="0" smtClean="0">
                <a:latin typeface="Times New Roman" pitchFamily="18" charset="0"/>
                <a:cs typeface="Times New Roman" pitchFamily="18" charset="0"/>
              </a:rPr>
              <a:t>Долгие годы нянями работали Филиппова </a:t>
            </a:r>
            <a:r>
              <a:rPr lang="ru-RU" sz="1800" i="1" dirty="0" err="1" smtClean="0">
                <a:latin typeface="Times New Roman" pitchFamily="18" charset="0"/>
                <a:cs typeface="Times New Roman" pitchFamily="18" charset="0"/>
              </a:rPr>
              <a:t>Ульяна</a:t>
            </a:r>
            <a:r>
              <a:rPr lang="ru-RU" sz="1800" i="1" dirty="0" smtClean="0">
                <a:latin typeface="Times New Roman" pitchFamily="18" charset="0"/>
                <a:cs typeface="Times New Roman" pitchFamily="18" charset="0"/>
              </a:rPr>
              <a:t> Степановна, Александра Васильевна, Филиппова (</a:t>
            </a:r>
            <a:r>
              <a:rPr lang="ru-RU" sz="1800" i="1" dirty="0" err="1" smtClean="0">
                <a:latin typeface="Times New Roman" pitchFamily="18" charset="0"/>
                <a:cs typeface="Times New Roman" pitchFamily="18" charset="0"/>
              </a:rPr>
              <a:t>Вокуева</a:t>
            </a:r>
            <a:r>
              <a:rPr lang="ru-RU" sz="1800" i="1" dirty="0" smtClean="0">
                <a:latin typeface="Times New Roman" pitchFamily="18" charset="0"/>
                <a:cs typeface="Times New Roman" pitchFamily="18" charset="0"/>
              </a:rPr>
              <a:t>) Александра </a:t>
            </a:r>
            <a:r>
              <a:rPr lang="ru-RU" sz="1800" i="1" dirty="0" err="1" smtClean="0">
                <a:latin typeface="Times New Roman" pitchFamily="18" charset="0"/>
                <a:cs typeface="Times New Roman" pitchFamily="18" charset="0"/>
              </a:rPr>
              <a:t>Лазаревна</a:t>
            </a:r>
            <a:r>
              <a:rPr lang="ru-RU" sz="1800" i="1" dirty="0" smtClean="0">
                <a:latin typeface="Times New Roman" pitchFamily="18" charset="0"/>
                <a:cs typeface="Times New Roman" pitchFamily="18" charset="0"/>
              </a:rPr>
              <a:t>, Витязева Агния </a:t>
            </a:r>
            <a:r>
              <a:rPr lang="ru-RU" sz="1800" i="1" dirty="0" err="1" smtClean="0">
                <a:latin typeface="Times New Roman" pitchFamily="18" charset="0"/>
                <a:cs typeface="Times New Roman" pitchFamily="18" charset="0"/>
              </a:rPr>
              <a:t>Зотиевна</a:t>
            </a:r>
            <a:r>
              <a:rPr lang="ru-RU" sz="1800" i="1" dirty="0" smtClean="0">
                <a:latin typeface="Times New Roman" pitchFamily="18" charset="0"/>
                <a:cs typeface="Times New Roman" pitchFamily="18" charset="0"/>
              </a:rPr>
              <a:t>, Филиппова Александра </a:t>
            </a:r>
            <a:r>
              <a:rPr lang="ru-RU" sz="1800" i="1" dirty="0" err="1" smtClean="0">
                <a:latin typeface="Times New Roman" pitchFamily="18" charset="0"/>
                <a:cs typeface="Times New Roman" pitchFamily="18" charset="0"/>
              </a:rPr>
              <a:t>Эдиссоновна</a:t>
            </a:r>
            <a:r>
              <a:rPr lang="ru-RU" sz="1800" i="1" dirty="0" smtClean="0">
                <a:latin typeface="Times New Roman" pitchFamily="18" charset="0"/>
                <a:cs typeface="Times New Roman" pitchFamily="18" charset="0"/>
              </a:rPr>
              <a:t>,  Рочева Ольга Алексеевна, </a:t>
            </a:r>
            <a:r>
              <a:rPr lang="ru-RU" sz="1800" i="1" dirty="0" err="1" smtClean="0">
                <a:latin typeface="Times New Roman" pitchFamily="18" charset="0"/>
                <a:cs typeface="Times New Roman" pitchFamily="18" charset="0"/>
              </a:rPr>
              <a:t>Купцова</a:t>
            </a:r>
            <a:r>
              <a:rPr lang="ru-RU" sz="1800" i="1" dirty="0" smtClean="0">
                <a:latin typeface="Times New Roman" pitchFamily="18" charset="0"/>
                <a:cs typeface="Times New Roman" pitchFamily="18" charset="0"/>
              </a:rPr>
              <a:t> Наталья Алексеевна, Филиппова Алина Васильевна.</a:t>
            </a:r>
          </a:p>
          <a:p>
            <a:pPr algn="just"/>
            <a:r>
              <a:rPr lang="ru-RU" sz="1800" i="1" dirty="0" smtClean="0">
                <a:latin typeface="Times New Roman" pitchFamily="18" charset="0"/>
                <a:cs typeface="Times New Roman" pitchFamily="18" charset="0"/>
              </a:rPr>
              <a:t>Медработниками трудились Филиппова Лариса Николаевна, </a:t>
            </a:r>
            <a:r>
              <a:rPr lang="ru-RU" sz="1800" i="1" dirty="0" err="1" smtClean="0">
                <a:latin typeface="Times New Roman" pitchFamily="18" charset="0"/>
                <a:cs typeface="Times New Roman" pitchFamily="18" charset="0"/>
              </a:rPr>
              <a:t>Вокуева</a:t>
            </a:r>
            <a:r>
              <a:rPr lang="ru-RU" sz="1800" i="1" dirty="0" smtClean="0">
                <a:latin typeface="Times New Roman" pitchFamily="18" charset="0"/>
                <a:cs typeface="Times New Roman" pitchFamily="18" charset="0"/>
              </a:rPr>
              <a:t> Наталья Даниловна.</a:t>
            </a:r>
          </a:p>
          <a:p>
            <a:pPr algn="just"/>
            <a:r>
              <a:rPr lang="ru-RU" sz="1800" i="1" dirty="0" smtClean="0">
                <a:latin typeface="Times New Roman" pitchFamily="18" charset="0"/>
                <a:cs typeface="Times New Roman" pitchFamily="18" charset="0"/>
              </a:rPr>
              <a:t>Поварами многие годы работали Филиппова Нина Илларионовна, Рочева Евдокия Павловна. Завхозом – Канева Александра Степановна.</a:t>
            </a:r>
          </a:p>
          <a:p>
            <a:pPr algn="just"/>
            <a:r>
              <a:rPr lang="ru-RU" sz="1800" i="1" dirty="0" smtClean="0">
                <a:latin typeface="Times New Roman" pitchFamily="18" charset="0"/>
                <a:cs typeface="Times New Roman" pitchFamily="18" charset="0"/>
              </a:rPr>
              <a:t>В 2013г. детский сад вошел в состав </a:t>
            </a:r>
            <a:r>
              <a:rPr lang="ru-RU" sz="1800" i="1" dirty="0" err="1" smtClean="0">
                <a:latin typeface="Times New Roman" pitchFamily="18" charset="0"/>
                <a:cs typeface="Times New Roman" pitchFamily="18" charset="0"/>
              </a:rPr>
              <a:t>Мошъюгской</a:t>
            </a:r>
            <a:r>
              <a:rPr lang="ru-RU" sz="1800" i="1" dirty="0" smtClean="0">
                <a:latin typeface="Times New Roman" pitchFamily="18" charset="0"/>
                <a:cs typeface="Times New Roman" pitchFamily="18" charset="0"/>
              </a:rPr>
              <a:t> ООШ.</a:t>
            </a:r>
            <a:r>
              <a:rPr lang="en-US" sz="1800" i="1" dirty="0" smtClean="0">
                <a:latin typeface="Times New Roman" pitchFamily="18" charset="0"/>
                <a:cs typeface="Times New Roman" pitchFamily="18" charset="0"/>
              </a:rPr>
              <a:t> </a:t>
            </a:r>
            <a:r>
              <a:rPr lang="ru-RU" sz="1800" i="1" dirty="0" smtClean="0">
                <a:latin typeface="Times New Roman" pitchFamily="18" charset="0"/>
                <a:cs typeface="Times New Roman" pitchFamily="18" charset="0"/>
              </a:rPr>
              <a:t>Возглавляет коллектив заместитель директора Сметанина Алена Николаевна.</a:t>
            </a:r>
            <a:endParaRPr lang="ru-RU" sz="1800" i="1" dirty="0">
              <a:latin typeface="Times New Roman" pitchFamily="18" charset="0"/>
              <a:cs typeface="Times New Roman" pitchFamily="18" charset="0"/>
            </a:endParaRPr>
          </a:p>
        </p:txBody>
      </p:sp>
      <p:pic>
        <p:nvPicPr>
          <p:cNvPr id="1026" name="Picture 2" descr="C:\Documents and Settings\Администратор\Мои документы\Мои рисунки\Изображение\Изображение 202.jpg"/>
          <p:cNvPicPr>
            <a:picLocks noChangeAspect="1" noChangeArrowheads="1"/>
          </p:cNvPicPr>
          <p:nvPr/>
        </p:nvPicPr>
        <p:blipFill>
          <a:blip r:embed="rId2">
            <a:lum bright="14000"/>
          </a:blip>
          <a:srcRect l="25475" t="18186" r="15285" b="53549"/>
          <a:stretch>
            <a:fillRect/>
          </a:stretch>
        </p:blipFill>
        <p:spPr bwMode="auto">
          <a:xfrm>
            <a:off x="142844" y="642918"/>
            <a:ext cx="4328108" cy="2840061"/>
          </a:xfrm>
          <a:prstGeom prst="rect">
            <a:avLst/>
          </a:prstGeom>
          <a:noFill/>
        </p:spPr>
      </p:pic>
      <p:pic>
        <p:nvPicPr>
          <p:cNvPr id="1027" name="Picture 3" descr="C:\Documents and Settings\Администратор\Мои документы\Мои рисунки\Изображение\Изображение 201.jpg"/>
          <p:cNvPicPr>
            <a:picLocks noChangeAspect="1" noChangeArrowheads="1"/>
          </p:cNvPicPr>
          <p:nvPr/>
        </p:nvPicPr>
        <p:blipFill>
          <a:blip r:embed="rId3">
            <a:lum bright="14000" contrast="9000"/>
          </a:blip>
          <a:srcRect l="23622" t="10777" r="18990" b="62642"/>
          <a:stretch>
            <a:fillRect/>
          </a:stretch>
        </p:blipFill>
        <p:spPr bwMode="auto">
          <a:xfrm>
            <a:off x="142844" y="3714752"/>
            <a:ext cx="4326612" cy="2756092"/>
          </a:xfrm>
          <a:prstGeom prst="rect">
            <a:avLst/>
          </a:prstGeom>
          <a:noFill/>
        </p:spPr>
      </p:pic>
      <p:sp>
        <p:nvSpPr>
          <p:cNvPr id="5" name="TextBox 4"/>
          <p:cNvSpPr txBox="1"/>
          <p:nvPr/>
        </p:nvSpPr>
        <p:spPr>
          <a:xfrm>
            <a:off x="785786" y="142852"/>
            <a:ext cx="2786082" cy="369332"/>
          </a:xfrm>
          <a:prstGeom prst="rect">
            <a:avLst/>
          </a:prstGeom>
          <a:noFill/>
        </p:spPr>
        <p:txBody>
          <a:bodyPr wrap="square" rtlCol="0">
            <a:spAutoFit/>
          </a:bodyPr>
          <a:lstStyle/>
          <a:p>
            <a:pPr algn="ctr"/>
            <a:r>
              <a:rPr lang="ru-RU" b="1" i="1" dirty="0" smtClean="0">
                <a:latin typeface="Times New Roman" pitchFamily="18" charset="0"/>
                <a:cs typeface="Times New Roman" pitchFamily="18" charset="0"/>
              </a:rPr>
              <a:t>Коллектив детского сада</a:t>
            </a:r>
            <a:endParaRPr lang="ru-RU" b="1" i="1"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071934" y="0"/>
            <a:ext cx="4857784" cy="6584950"/>
          </a:xfrm>
        </p:spPr>
        <p:txBody>
          <a:bodyPr>
            <a:normAutofit fontScale="92500" lnSpcReduction="20000"/>
          </a:bodyPr>
          <a:lstStyle/>
          <a:p>
            <a:pPr algn="ctr">
              <a:buNone/>
            </a:pPr>
            <a:r>
              <a:rPr lang="ru-RU" sz="1800" b="1" i="1" dirty="0" smtClean="0">
                <a:latin typeface="Times New Roman" pitchFamily="18" charset="0"/>
                <a:cs typeface="Times New Roman" pitchFamily="18" charset="0"/>
              </a:rPr>
              <a:t>Учреждения культуры д. </a:t>
            </a:r>
            <a:r>
              <a:rPr lang="ru-RU" sz="1800" b="1" i="1" dirty="0" err="1" smtClean="0">
                <a:latin typeface="Times New Roman" pitchFamily="18" charset="0"/>
                <a:cs typeface="Times New Roman" pitchFamily="18" charset="0"/>
              </a:rPr>
              <a:t>Мошъюга</a:t>
            </a:r>
            <a:r>
              <a:rPr lang="ru-RU" sz="1800" b="1" i="1" dirty="0" smtClean="0">
                <a:latin typeface="Times New Roman" pitchFamily="18" charset="0"/>
                <a:cs typeface="Times New Roman" pitchFamily="18" charset="0"/>
              </a:rPr>
              <a:t>.</a:t>
            </a:r>
          </a:p>
          <a:p>
            <a:pPr algn="just"/>
            <a:r>
              <a:rPr lang="ru-RU" sz="1600" i="1" dirty="0" smtClean="0">
                <a:latin typeface="Times New Roman" pitchFamily="18" charset="0"/>
                <a:cs typeface="Times New Roman" pitchFamily="18" charset="0"/>
              </a:rPr>
              <a:t>В 1924г. в </a:t>
            </a:r>
            <a:r>
              <a:rPr lang="ru-RU" sz="1600" i="1" dirty="0" err="1" smtClean="0">
                <a:latin typeface="Times New Roman" pitchFamily="18" charset="0"/>
                <a:cs typeface="Times New Roman" pitchFamily="18" charset="0"/>
              </a:rPr>
              <a:t>Мошъюге</a:t>
            </a:r>
            <a:r>
              <a:rPr lang="ru-RU" sz="1600" i="1" dirty="0" smtClean="0">
                <a:latin typeface="Times New Roman" pitchFamily="18" charset="0"/>
                <a:cs typeface="Times New Roman" pitchFamily="18" charset="0"/>
              </a:rPr>
              <a:t> была открыта изба-читальня. </a:t>
            </a:r>
          </a:p>
          <a:p>
            <a:pPr algn="just"/>
            <a:r>
              <a:rPr lang="ru-RU" sz="1600" i="1" dirty="0" smtClean="0">
                <a:latin typeface="Times New Roman" pitchFamily="18" charset="0"/>
                <a:cs typeface="Times New Roman" pitchFamily="18" charset="0"/>
              </a:rPr>
              <a:t>На начало 1928г. в ней насчитывалось уже 1949 книг и брошюр. При избе-читальне работали сельскохозяйственный, политический кружки, которые посещали более 70 человек.</a:t>
            </a:r>
          </a:p>
          <a:p>
            <a:pPr algn="just"/>
            <a:r>
              <a:rPr lang="ru-RU" sz="1600" i="1" dirty="0" smtClean="0">
                <a:latin typeface="Times New Roman" pitchFamily="18" charset="0"/>
                <a:cs typeface="Times New Roman" pitchFamily="18" charset="0"/>
              </a:rPr>
              <a:t>До  1937г. изба-читальня («избач» – так ее называли местные жители) размещалась на 2 этаже бывшего дома священника. При избе-читальне была сцена, на ней выступали самодеятельные артисты, ставили постановки школьники. Приезжали выступать и сыктывкарские артисты. </a:t>
            </a:r>
          </a:p>
          <a:p>
            <a:pPr algn="just"/>
            <a:r>
              <a:rPr lang="ru-RU" sz="1600" i="1" dirty="0" smtClean="0">
                <a:latin typeface="Times New Roman" pitchFamily="18" charset="0"/>
                <a:cs typeface="Times New Roman" pitchFamily="18" charset="0"/>
              </a:rPr>
              <a:t>В конце 20-х – в начале 30-х годов прошлого столетия библиотекарем (руководителем) избы-читальни был Филиппов Кирилл </a:t>
            </a:r>
            <a:r>
              <a:rPr lang="ru-RU" sz="1600" i="1" dirty="0" err="1" smtClean="0">
                <a:latin typeface="Times New Roman" pitchFamily="18" charset="0"/>
                <a:cs typeface="Times New Roman" pitchFamily="18" charset="0"/>
              </a:rPr>
              <a:t>Мартынович</a:t>
            </a:r>
            <a:r>
              <a:rPr lang="ru-RU" sz="1600" i="1" dirty="0" smtClean="0">
                <a:latin typeface="Times New Roman" pitchFamily="18" charset="0"/>
                <a:cs typeface="Times New Roman" pitchFamily="18" charset="0"/>
              </a:rPr>
              <a:t>, одновременно работал учителем русского языка и литературы в НСШ, учил 5-7 классы. </a:t>
            </a:r>
          </a:p>
          <a:p>
            <a:pPr algn="just"/>
            <a:r>
              <a:rPr lang="ru-RU" sz="1600" i="1" dirty="0" smtClean="0">
                <a:latin typeface="Times New Roman" pitchFamily="18" charset="0"/>
                <a:cs typeface="Times New Roman" pitchFamily="18" charset="0"/>
              </a:rPr>
              <a:t>В 1937г. изба-читальня перешла в здание церкви. В «избаче» по-прежнему ставились постановки, выступали самодеятельные артисты. Книги и брошюры занимали один шкаф. В конце 30-х до начала Великой Отечественной библиотекарем (руководителем) был Филиппов Григорий Михайлович. В сентябре 1941г. был мобилизован на фронт. Умер в феврале 1942г. В возрасте 20 лет.</a:t>
            </a:r>
          </a:p>
          <a:p>
            <a:pPr algn="just"/>
            <a:r>
              <a:rPr lang="ru-RU" sz="1600" i="1" dirty="0" smtClean="0">
                <a:latin typeface="Times New Roman" pitchFamily="18" charset="0"/>
                <a:cs typeface="Times New Roman" pitchFamily="18" charset="0"/>
              </a:rPr>
              <a:t>В начале 50-х годов изба-читальня была преобразована в сельскую библиотеку и клуб. Сельский клуб продолжал функционировать в здании церкви, где находится по сей день. В те годы заведующим клубом был Витязев Максим Максимович, проработавший на этой должности до конца 50-х годов.</a:t>
            </a:r>
          </a:p>
        </p:txBody>
      </p:sp>
      <p:pic>
        <p:nvPicPr>
          <p:cNvPr id="7" name="Picture 2" descr="C:\Documents and Settings\Администратор\Мои документы\Мои рисунки\Изображение\Изображение 091.jpg"/>
          <p:cNvPicPr>
            <a:picLocks noChangeAspect="1" noChangeArrowheads="1"/>
          </p:cNvPicPr>
          <p:nvPr/>
        </p:nvPicPr>
        <p:blipFill>
          <a:blip r:embed="rId2"/>
          <a:srcRect l="36128" t="19870" r="28717" b="42098"/>
          <a:stretch>
            <a:fillRect/>
          </a:stretch>
        </p:blipFill>
        <p:spPr bwMode="auto">
          <a:xfrm>
            <a:off x="1857356" y="428604"/>
            <a:ext cx="2049290" cy="3049026"/>
          </a:xfrm>
          <a:prstGeom prst="rect">
            <a:avLst/>
          </a:prstGeom>
          <a:noFill/>
        </p:spPr>
      </p:pic>
      <p:sp>
        <p:nvSpPr>
          <p:cNvPr id="8" name="TextBox 7"/>
          <p:cNvSpPr txBox="1"/>
          <p:nvPr/>
        </p:nvSpPr>
        <p:spPr>
          <a:xfrm>
            <a:off x="142844" y="642918"/>
            <a:ext cx="1714512" cy="1477328"/>
          </a:xfrm>
          <a:prstGeom prst="rect">
            <a:avLst/>
          </a:prstGeom>
          <a:noFill/>
        </p:spPr>
        <p:txBody>
          <a:bodyPr wrap="square" rtlCol="0">
            <a:spAutoFit/>
          </a:bodyPr>
          <a:lstStyle/>
          <a:p>
            <a:pPr algn="ctr"/>
            <a:r>
              <a:rPr lang="ru-RU" i="1" dirty="0" smtClean="0">
                <a:latin typeface="Times New Roman" pitchFamily="18" charset="0"/>
                <a:cs typeface="Times New Roman" pitchFamily="18" charset="0"/>
              </a:rPr>
              <a:t>Филиппов Кирилл </a:t>
            </a:r>
            <a:r>
              <a:rPr lang="ru-RU" i="1" dirty="0" err="1" smtClean="0">
                <a:latin typeface="Times New Roman" pitchFamily="18" charset="0"/>
                <a:cs typeface="Times New Roman" pitchFamily="18" charset="0"/>
              </a:rPr>
              <a:t>Мартынович</a:t>
            </a:r>
            <a:r>
              <a:rPr lang="ru-RU" i="1" dirty="0" smtClean="0">
                <a:latin typeface="Times New Roman" pitchFamily="18" charset="0"/>
                <a:cs typeface="Times New Roman" pitchFamily="18" charset="0"/>
              </a:rPr>
              <a:t>, организатор избы-читальни</a:t>
            </a:r>
            <a:endParaRPr lang="ru-RU" i="1" dirty="0">
              <a:latin typeface="Times New Roman" pitchFamily="18" charset="0"/>
              <a:cs typeface="Times New Roman" pitchFamily="18" charset="0"/>
            </a:endParaRPr>
          </a:p>
        </p:txBody>
      </p:sp>
      <p:pic>
        <p:nvPicPr>
          <p:cNvPr id="4098" name="Picture 2" descr="C:\Documents and Settings\Администратор\Мои документы\Мои рисунки\Изображение\Изображение 200.jpg"/>
          <p:cNvPicPr>
            <a:picLocks noChangeAspect="1" noChangeArrowheads="1"/>
          </p:cNvPicPr>
          <p:nvPr/>
        </p:nvPicPr>
        <p:blipFill>
          <a:blip r:embed="rId3"/>
          <a:srcRect l="25012" t="9430" r="12969" b="61295"/>
          <a:stretch>
            <a:fillRect/>
          </a:stretch>
        </p:blipFill>
        <p:spPr bwMode="auto">
          <a:xfrm>
            <a:off x="285720" y="3643314"/>
            <a:ext cx="3904496" cy="2534735"/>
          </a:xfrm>
          <a:prstGeom prst="rect">
            <a:avLst/>
          </a:prstGeom>
          <a:noFill/>
        </p:spPr>
      </p:pic>
      <p:sp>
        <p:nvSpPr>
          <p:cNvPr id="10" name="TextBox 9"/>
          <p:cNvSpPr txBox="1"/>
          <p:nvPr/>
        </p:nvSpPr>
        <p:spPr>
          <a:xfrm>
            <a:off x="214282" y="6357957"/>
            <a:ext cx="4281237" cy="307777"/>
          </a:xfrm>
          <a:prstGeom prst="rect">
            <a:avLst/>
          </a:prstGeom>
          <a:noFill/>
        </p:spPr>
        <p:txBody>
          <a:bodyPr wrap="none" rtlCol="0">
            <a:spAutoFit/>
          </a:bodyPr>
          <a:lstStyle/>
          <a:p>
            <a:r>
              <a:rPr lang="ru-RU" sz="1400" i="1" dirty="0" smtClean="0">
                <a:latin typeface="Times New Roman" pitchFamily="18" charset="0"/>
                <a:cs typeface="Times New Roman" pitchFamily="18" charset="0"/>
              </a:rPr>
              <a:t>В здании церкви с 1937г. размещалась изба-читальня</a:t>
            </a:r>
            <a:endParaRPr lang="ru-RU" sz="1400" i="1" dirty="0">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714744" y="273050"/>
            <a:ext cx="5214974" cy="6370660"/>
          </a:xfrm>
        </p:spPr>
        <p:txBody>
          <a:bodyPr>
            <a:normAutofit lnSpcReduction="10000"/>
          </a:bodyPr>
          <a:lstStyle/>
          <a:p>
            <a:pPr algn="ctr">
              <a:buNone/>
            </a:pPr>
            <a:r>
              <a:rPr lang="ru-RU" sz="1600" b="1" i="1" dirty="0" smtClean="0">
                <a:latin typeface="Times New Roman" pitchFamily="18" charset="0"/>
                <a:cs typeface="Times New Roman" pitchFamily="18" charset="0"/>
              </a:rPr>
              <a:t>Сельская библиотека.</a:t>
            </a:r>
          </a:p>
          <a:p>
            <a:pPr algn="just"/>
            <a:r>
              <a:rPr lang="ru-RU" sz="1600" i="1" dirty="0" smtClean="0">
                <a:latin typeface="Times New Roman" pitchFamily="18" charset="0"/>
                <a:cs typeface="Times New Roman" pitchFamily="18" charset="0"/>
              </a:rPr>
              <a:t>В 1950-54 годах библиотека размещалась в двухэтажном доме Филипповой Ирины Архиповны на втором этаже справа. В эти годы фонд библиотеки значительно увеличился, книги стали занимать не один шкаф, как в избе-читальне, а целые стеллажи. По подписке Министерства культуры Коми АССР стали поступать газеты и журналы. В 1954г. насчитывалось 5368 экземпляров книг, брошюр и журналов. В 1950-54 годах библиотекарем работал Терентьев Виктор Петрович, уроженец села Ижма. </a:t>
            </a:r>
          </a:p>
          <a:p>
            <a:pPr algn="just"/>
            <a:r>
              <a:rPr lang="ru-RU" sz="1600" i="1" dirty="0" smtClean="0">
                <a:latin typeface="Times New Roman" pitchFamily="18" charset="0"/>
                <a:cs typeface="Times New Roman" pitchFamily="18" charset="0"/>
              </a:rPr>
              <a:t>С августа 1954 г. по август 1955г. </a:t>
            </a:r>
            <a:r>
              <a:rPr lang="ru-RU" sz="1600" i="1" dirty="0" smtClean="0">
                <a:latin typeface="Times New Roman" pitchFamily="18" charset="0"/>
                <a:cs typeface="Times New Roman" pitchFamily="18" charset="0"/>
              </a:rPr>
              <a:t>библиотекарем </a:t>
            </a:r>
            <a:r>
              <a:rPr lang="ru-RU" sz="1600" i="1" dirty="0" smtClean="0">
                <a:latin typeface="Times New Roman" pitchFamily="18" charset="0"/>
                <a:cs typeface="Times New Roman" pitchFamily="18" charset="0"/>
              </a:rPr>
              <a:t>был Рочев Г.К.</a:t>
            </a:r>
          </a:p>
          <a:p>
            <a:pPr algn="just"/>
            <a:r>
              <a:rPr lang="ru-RU" sz="1600" i="1" dirty="0" smtClean="0">
                <a:latin typeface="Times New Roman" pitchFamily="18" charset="0"/>
                <a:cs typeface="Times New Roman" pitchFamily="18" charset="0"/>
              </a:rPr>
              <a:t>В 1954-55 годах библиотека стала размещаться в пристройке к бывшему дому </a:t>
            </a:r>
            <a:r>
              <a:rPr lang="ru-RU" sz="1600" i="1" dirty="0" err="1" smtClean="0">
                <a:latin typeface="Times New Roman" pitchFamily="18" charset="0"/>
                <a:cs typeface="Times New Roman" pitchFamily="18" charset="0"/>
              </a:rPr>
              <a:t>Вокуева</a:t>
            </a:r>
            <a:r>
              <a:rPr lang="ru-RU" sz="1600" i="1" dirty="0" smtClean="0">
                <a:latin typeface="Times New Roman" pitchFamily="18" charset="0"/>
                <a:cs typeface="Times New Roman" pitchFamily="18" charset="0"/>
              </a:rPr>
              <a:t> Алексея Тихоновича.(в самом доме располагались контора и почта). </a:t>
            </a:r>
          </a:p>
          <a:p>
            <a:pPr algn="just"/>
            <a:r>
              <a:rPr lang="ru-RU" sz="1600" i="1" dirty="0" smtClean="0">
                <a:latin typeface="Times New Roman" pitchFamily="18" charset="0"/>
                <a:cs typeface="Times New Roman" pitchFamily="18" charset="0"/>
              </a:rPr>
              <a:t>С 1955г. библиотекарем работала Филиппова Антонина Ивановна, 1924г.р. До работы в библиотеке окончила курсы учителей, с 1945г. Работала в </a:t>
            </a:r>
            <a:r>
              <a:rPr lang="ru-RU" sz="1600" i="1" dirty="0" err="1" smtClean="0">
                <a:latin typeface="Times New Roman" pitchFamily="18" charset="0"/>
                <a:cs typeface="Times New Roman" pitchFamily="18" charset="0"/>
              </a:rPr>
              <a:t>Мошъюгской</a:t>
            </a:r>
            <a:r>
              <a:rPr lang="ru-RU" sz="1600" i="1" dirty="0" smtClean="0">
                <a:latin typeface="Times New Roman" pitchFamily="18" charset="0"/>
                <a:cs typeface="Times New Roman" pitchFamily="18" charset="0"/>
              </a:rPr>
              <a:t> НСШ. Год была директором школы, 10 лет учила историю. 8 лет проработала библиотекарем, была заведующей агитпунктом, вела общественную работу. После работы в библиотеке 13 лет была воспитателем интерната.</a:t>
            </a:r>
            <a:endParaRPr lang="ru-RU" sz="1600" i="1" dirty="0">
              <a:latin typeface="Times New Roman" pitchFamily="18" charset="0"/>
              <a:cs typeface="Times New Roman" pitchFamily="18" charset="0"/>
            </a:endParaRPr>
          </a:p>
        </p:txBody>
      </p:sp>
      <p:pic>
        <p:nvPicPr>
          <p:cNvPr id="5" name="Picture 5" descr="C:\Documents and Settings\Администратор\Мои документы\Мои рисунки\Изображение\Изображение 169.jpg"/>
          <p:cNvPicPr>
            <a:picLocks noChangeAspect="1" noChangeArrowheads="1"/>
          </p:cNvPicPr>
          <p:nvPr/>
        </p:nvPicPr>
        <p:blipFill>
          <a:blip r:embed="rId2"/>
          <a:srcRect l="1390" t="61632" r="53265" b="15155"/>
          <a:stretch>
            <a:fillRect/>
          </a:stretch>
        </p:blipFill>
        <p:spPr bwMode="auto">
          <a:xfrm>
            <a:off x="500034" y="428604"/>
            <a:ext cx="2890004" cy="2034679"/>
          </a:xfrm>
          <a:prstGeom prst="rect">
            <a:avLst/>
          </a:prstGeom>
          <a:noFill/>
        </p:spPr>
      </p:pic>
      <p:sp>
        <p:nvSpPr>
          <p:cNvPr id="6" name="TextBox 5"/>
          <p:cNvSpPr txBox="1"/>
          <p:nvPr/>
        </p:nvSpPr>
        <p:spPr>
          <a:xfrm>
            <a:off x="214282" y="2571744"/>
            <a:ext cx="3500462" cy="523220"/>
          </a:xfrm>
          <a:prstGeom prst="rect">
            <a:avLst/>
          </a:prstGeom>
          <a:noFill/>
        </p:spPr>
        <p:txBody>
          <a:bodyPr wrap="square" rtlCol="0">
            <a:spAutoFit/>
          </a:bodyPr>
          <a:lstStyle/>
          <a:p>
            <a:pPr algn="ctr"/>
            <a:r>
              <a:rPr lang="ru-RU" sz="1400" i="1" dirty="0" smtClean="0">
                <a:latin typeface="Times New Roman" pitchFamily="18" charset="0"/>
                <a:cs typeface="Times New Roman" pitchFamily="18" charset="0"/>
              </a:rPr>
              <a:t>Дом Ирины Архиповны </a:t>
            </a:r>
          </a:p>
          <a:p>
            <a:pPr algn="ctr"/>
            <a:r>
              <a:rPr lang="ru-RU" sz="1400" i="1" dirty="0" smtClean="0">
                <a:latin typeface="Times New Roman" pitchFamily="18" charset="0"/>
                <a:cs typeface="Times New Roman" pitchFamily="18" charset="0"/>
              </a:rPr>
              <a:t>(ныне – </a:t>
            </a:r>
            <a:r>
              <a:rPr lang="ru-RU" sz="1400" i="1" dirty="0" err="1" smtClean="0">
                <a:latin typeface="Times New Roman" pitchFamily="18" charset="0"/>
                <a:cs typeface="Times New Roman" pitchFamily="18" charset="0"/>
              </a:rPr>
              <a:t>Каневой</a:t>
            </a:r>
            <a:r>
              <a:rPr lang="ru-RU" sz="1400" i="1" dirty="0" smtClean="0">
                <a:latin typeface="Times New Roman" pitchFamily="18" charset="0"/>
                <a:cs typeface="Times New Roman" pitchFamily="18" charset="0"/>
              </a:rPr>
              <a:t> Марии Никифоровны)</a:t>
            </a:r>
            <a:endParaRPr lang="ru-RU" sz="1400" i="1" dirty="0">
              <a:latin typeface="Times New Roman" pitchFamily="18" charset="0"/>
              <a:cs typeface="Times New Roman" pitchFamily="18" charset="0"/>
            </a:endParaRPr>
          </a:p>
        </p:txBody>
      </p:sp>
      <p:pic>
        <p:nvPicPr>
          <p:cNvPr id="1026" name="Picture 2" descr="C:\Documents and Settings\Администратор\Мои документы\Мои рисунки\Изображение\Изображение 195.jpg"/>
          <p:cNvPicPr>
            <a:picLocks noChangeAspect="1" noChangeArrowheads="1"/>
          </p:cNvPicPr>
          <p:nvPr/>
        </p:nvPicPr>
        <p:blipFill>
          <a:blip r:embed="rId3">
            <a:grayscl/>
            <a:lum bright="31000" contrast="33000"/>
          </a:blip>
          <a:srcRect l="25938" t="12124" r="19453" b="59274"/>
          <a:stretch>
            <a:fillRect/>
          </a:stretch>
        </p:blipFill>
        <p:spPr bwMode="auto">
          <a:xfrm>
            <a:off x="214282" y="3500438"/>
            <a:ext cx="3437988" cy="2476465"/>
          </a:xfrm>
          <a:prstGeom prst="rect">
            <a:avLst/>
          </a:prstGeom>
          <a:noFill/>
        </p:spPr>
      </p:pic>
      <p:sp>
        <p:nvSpPr>
          <p:cNvPr id="7" name="TextBox 6"/>
          <p:cNvSpPr txBox="1"/>
          <p:nvPr/>
        </p:nvSpPr>
        <p:spPr>
          <a:xfrm>
            <a:off x="571472" y="6072206"/>
            <a:ext cx="2625206" cy="307777"/>
          </a:xfrm>
          <a:prstGeom prst="rect">
            <a:avLst/>
          </a:prstGeom>
          <a:noFill/>
        </p:spPr>
        <p:txBody>
          <a:bodyPr wrap="square" rtlCol="0">
            <a:spAutoFit/>
          </a:bodyPr>
          <a:lstStyle/>
          <a:p>
            <a:pPr algn="ctr"/>
            <a:r>
              <a:rPr lang="ru-RU" sz="1400" i="1" dirty="0" smtClean="0">
                <a:latin typeface="Times New Roman" pitchFamily="18" charset="0"/>
                <a:cs typeface="Times New Roman" pitchFamily="18" charset="0"/>
              </a:rPr>
              <a:t>Филиппова Антонина Ивановна</a:t>
            </a:r>
            <a:endParaRPr lang="ru-RU" sz="1400" i="1" dirty="0">
              <a:latin typeface="Times New Roman" pitchFamily="18" charset="0"/>
              <a:cs typeface="Times New Roman" pitchFamily="18" charset="0"/>
            </a:endParaRPr>
          </a:p>
        </p:txBody>
      </p:sp>
      <p:sp>
        <p:nvSpPr>
          <p:cNvPr id="8" name="TextBox 7"/>
          <p:cNvSpPr txBox="1"/>
          <p:nvPr/>
        </p:nvSpPr>
        <p:spPr>
          <a:xfrm>
            <a:off x="500034" y="5643578"/>
            <a:ext cx="723788" cy="338554"/>
          </a:xfrm>
          <a:prstGeom prst="rect">
            <a:avLst/>
          </a:prstGeom>
          <a:noFill/>
        </p:spPr>
        <p:txBody>
          <a:bodyPr wrap="square" rtlCol="0">
            <a:spAutoFit/>
          </a:bodyPr>
          <a:lstStyle/>
          <a:p>
            <a:r>
              <a:rPr lang="ru-RU" sz="1600" b="1" i="1" dirty="0" smtClean="0">
                <a:solidFill>
                  <a:schemeClr val="bg1"/>
                </a:solidFill>
                <a:latin typeface="Times New Roman" pitchFamily="18" charset="0"/>
                <a:cs typeface="Times New Roman" pitchFamily="18" charset="0"/>
              </a:rPr>
              <a:t>1961г.</a:t>
            </a:r>
            <a:endParaRPr lang="ru-RU" sz="1600" b="1" i="1" dirty="0">
              <a:solidFill>
                <a:schemeClr val="bg1"/>
              </a:solidFill>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5050" y="214290"/>
            <a:ext cx="5354668" cy="6357982"/>
          </a:xfrm>
        </p:spPr>
        <p:txBody>
          <a:bodyPr>
            <a:normAutofit fontScale="85000" lnSpcReduction="20000"/>
          </a:bodyPr>
          <a:lstStyle/>
          <a:p>
            <a:pPr algn="just"/>
            <a:r>
              <a:rPr lang="ru-RU" sz="1600" i="1" dirty="0" smtClean="0">
                <a:latin typeface="Times New Roman" pitchFamily="18" charset="0"/>
                <a:cs typeface="Times New Roman" pitchFamily="18" charset="0"/>
              </a:rPr>
              <a:t>В 1963г. Антонина Ивановна передала библиотеку приехавшей в </a:t>
            </a:r>
            <a:r>
              <a:rPr lang="ru-RU" sz="1600" i="1" dirty="0" err="1" smtClean="0">
                <a:latin typeface="Times New Roman" pitchFamily="18" charset="0"/>
                <a:cs typeface="Times New Roman" pitchFamily="18" charset="0"/>
              </a:rPr>
              <a:t>Мошъюгу</a:t>
            </a:r>
            <a:r>
              <a:rPr lang="ru-RU" sz="1600" i="1" dirty="0" smtClean="0">
                <a:latin typeface="Times New Roman" pitchFamily="18" charset="0"/>
                <a:cs typeface="Times New Roman" pitchFamily="18" charset="0"/>
              </a:rPr>
              <a:t> после окончания </a:t>
            </a:r>
            <a:r>
              <a:rPr lang="ru-RU" sz="1600" i="1" dirty="0" err="1" smtClean="0">
                <a:latin typeface="Times New Roman" pitchFamily="18" charset="0"/>
                <a:cs typeface="Times New Roman" pitchFamily="18" charset="0"/>
              </a:rPr>
              <a:t>культпросветучилища</a:t>
            </a:r>
            <a:r>
              <a:rPr lang="ru-RU" sz="1600" i="1" dirty="0" smtClean="0">
                <a:latin typeface="Times New Roman" pitchFamily="18" charset="0"/>
                <a:cs typeface="Times New Roman" pitchFamily="18" charset="0"/>
              </a:rPr>
              <a:t> молодому специалисту Филипповой Нине Михайловне. Нина Михайловна проработала библиотекарем до 1969г. </a:t>
            </a:r>
          </a:p>
          <a:p>
            <a:pPr algn="just"/>
            <a:r>
              <a:rPr lang="ru-RU" sz="1600" i="1" dirty="0" smtClean="0">
                <a:latin typeface="Times New Roman" pitchFamily="18" charset="0"/>
                <a:cs typeface="Times New Roman" pitchFamily="18" charset="0"/>
              </a:rPr>
              <a:t>В январе 1969г. сразу со школьной скамьи поступила на работу в </a:t>
            </a:r>
            <a:r>
              <a:rPr lang="ru-RU" sz="1600" i="1" dirty="0" err="1" smtClean="0">
                <a:latin typeface="Times New Roman" pitchFamily="18" charset="0"/>
                <a:cs typeface="Times New Roman" pitchFamily="18" charset="0"/>
              </a:rPr>
              <a:t>Мошъюгскую</a:t>
            </a:r>
            <a:r>
              <a:rPr lang="ru-RU" sz="1600" i="1" dirty="0" smtClean="0">
                <a:latin typeface="Times New Roman" pitchFamily="18" charset="0"/>
                <a:cs typeface="Times New Roman" pitchFamily="18" charset="0"/>
              </a:rPr>
              <a:t> библиотеку Рочева Ирина </a:t>
            </a:r>
            <a:r>
              <a:rPr lang="ru-RU" sz="1600" i="1" dirty="0" err="1" smtClean="0">
                <a:latin typeface="Times New Roman" pitchFamily="18" charset="0"/>
                <a:cs typeface="Times New Roman" pitchFamily="18" charset="0"/>
              </a:rPr>
              <a:t>Андрониковна</a:t>
            </a:r>
            <a:r>
              <a:rPr lang="ru-RU" sz="1600" i="1" dirty="0" smtClean="0">
                <a:latin typeface="Times New Roman" pitchFamily="18" charset="0"/>
                <a:cs typeface="Times New Roman" pitchFamily="18" charset="0"/>
              </a:rPr>
              <a:t>, уроженка с.Ижма. Проработала до июля 1970г. После окончания </a:t>
            </a:r>
            <a:r>
              <a:rPr lang="ru-RU" sz="1600" i="1" dirty="0" err="1" smtClean="0">
                <a:latin typeface="Times New Roman" pitchFamily="18" charset="0"/>
                <a:cs typeface="Times New Roman" pitchFamily="18" charset="0"/>
              </a:rPr>
              <a:t>медучилища</a:t>
            </a:r>
            <a:r>
              <a:rPr lang="ru-RU" sz="1600" i="1" dirty="0" smtClean="0">
                <a:latin typeface="Times New Roman" pitchFamily="18" charset="0"/>
                <a:cs typeface="Times New Roman" pitchFamily="18" charset="0"/>
              </a:rPr>
              <a:t> Ирина </a:t>
            </a:r>
            <a:r>
              <a:rPr lang="ru-RU" sz="1600" i="1" dirty="0" err="1" smtClean="0">
                <a:latin typeface="Times New Roman" pitchFamily="18" charset="0"/>
                <a:cs typeface="Times New Roman" pitchFamily="18" charset="0"/>
              </a:rPr>
              <a:t>Андрониковна</a:t>
            </a:r>
            <a:r>
              <a:rPr lang="ru-RU" sz="1600" i="1" dirty="0" smtClean="0">
                <a:latin typeface="Times New Roman" pitchFamily="18" charset="0"/>
                <a:cs typeface="Times New Roman" pitchFamily="18" charset="0"/>
              </a:rPr>
              <a:t> работала детской медсестрой в </a:t>
            </a:r>
            <a:r>
              <a:rPr lang="ru-RU" sz="1600" i="1" dirty="0" err="1" smtClean="0">
                <a:latin typeface="Times New Roman" pitchFamily="18" charset="0"/>
                <a:cs typeface="Times New Roman" pitchFamily="18" charset="0"/>
              </a:rPr>
              <a:t>Ижемской</a:t>
            </a:r>
            <a:r>
              <a:rPr lang="ru-RU" sz="1600" i="1" dirty="0" smtClean="0">
                <a:latin typeface="Times New Roman" pitchFamily="18" charset="0"/>
                <a:cs typeface="Times New Roman" pitchFamily="18" charset="0"/>
              </a:rPr>
              <a:t> районной больнице.</a:t>
            </a:r>
          </a:p>
          <a:p>
            <a:pPr algn="just"/>
            <a:r>
              <a:rPr lang="ru-RU" sz="1600" i="1" dirty="0" smtClean="0">
                <a:latin typeface="Times New Roman" pitchFamily="18" charset="0"/>
                <a:cs typeface="Times New Roman" pitchFamily="18" charset="0"/>
              </a:rPr>
              <a:t>В 1970-73 годах библиотекарем работала Филиппова (Терентьева) Любовь Александровна. После работы в библиотеке уехала в Ижму и работала в РОВД.</a:t>
            </a:r>
          </a:p>
          <a:p>
            <a:pPr algn="just"/>
            <a:r>
              <a:rPr lang="ru-RU" sz="1600" i="1" dirty="0" smtClean="0">
                <a:latin typeface="Times New Roman" pitchFamily="18" charset="0"/>
                <a:cs typeface="Times New Roman" pitchFamily="18" charset="0"/>
              </a:rPr>
              <a:t>В 1973-74 годах библиотекарем была Витязева Ирина Семеновна.</a:t>
            </a:r>
          </a:p>
          <a:p>
            <a:pPr algn="just"/>
            <a:r>
              <a:rPr lang="ru-RU" sz="1600" i="1" dirty="0" smtClean="0">
                <a:latin typeface="Times New Roman" pitchFamily="18" charset="0"/>
                <a:cs typeface="Times New Roman" pitchFamily="18" charset="0"/>
              </a:rPr>
              <a:t>Ирина Семеновна передала библиотеку Истоминой (</a:t>
            </a:r>
            <a:r>
              <a:rPr lang="ru-RU" sz="1600" i="1" dirty="0" err="1" smtClean="0">
                <a:latin typeface="Times New Roman" pitchFamily="18" charset="0"/>
                <a:cs typeface="Times New Roman" pitchFamily="18" charset="0"/>
              </a:rPr>
              <a:t>Чупровой</a:t>
            </a:r>
            <a:r>
              <a:rPr lang="ru-RU" sz="1600" i="1" dirty="0" smtClean="0">
                <a:latin typeface="Times New Roman" pitchFamily="18" charset="0"/>
                <a:cs typeface="Times New Roman" pitchFamily="18" charset="0"/>
              </a:rPr>
              <a:t>) Татьяне Федоровне. Уроженка </a:t>
            </a:r>
            <a:r>
              <a:rPr lang="ru-RU" sz="1600" i="1" dirty="0" err="1" smtClean="0">
                <a:latin typeface="Times New Roman" pitchFamily="18" charset="0"/>
                <a:cs typeface="Times New Roman" pitchFamily="18" charset="0"/>
              </a:rPr>
              <a:t>д.Бакур</a:t>
            </a:r>
            <a:r>
              <a:rPr lang="ru-RU" sz="1600" i="1" dirty="0" smtClean="0">
                <a:latin typeface="Times New Roman" pitchFamily="18" charset="0"/>
                <a:cs typeface="Times New Roman" pitchFamily="18" charset="0"/>
              </a:rPr>
              <a:t>, Татьяна Федоровна была направлена в </a:t>
            </a:r>
            <a:r>
              <a:rPr lang="ru-RU" sz="1600" i="1" dirty="0" err="1" smtClean="0">
                <a:latin typeface="Times New Roman" pitchFamily="18" charset="0"/>
                <a:cs typeface="Times New Roman" pitchFamily="18" charset="0"/>
              </a:rPr>
              <a:t>Мошъюгу</a:t>
            </a:r>
            <a:r>
              <a:rPr lang="ru-RU" sz="1600" i="1" dirty="0" smtClean="0">
                <a:latin typeface="Times New Roman" pitchFamily="18" charset="0"/>
                <a:cs typeface="Times New Roman" pitchFamily="18" charset="0"/>
              </a:rPr>
              <a:t> после окончания Сыктывкарского </a:t>
            </a:r>
            <a:r>
              <a:rPr lang="ru-RU" sz="1600" i="1" dirty="0" err="1" smtClean="0">
                <a:latin typeface="Times New Roman" pitchFamily="18" charset="0"/>
                <a:cs typeface="Times New Roman" pitchFamily="18" charset="0"/>
              </a:rPr>
              <a:t>культпросветучилища</a:t>
            </a:r>
            <a:r>
              <a:rPr lang="ru-RU" sz="1600" i="1" dirty="0" smtClean="0">
                <a:latin typeface="Times New Roman" pitchFamily="18" charset="0"/>
                <a:cs typeface="Times New Roman" pitchFamily="18" charset="0"/>
              </a:rPr>
              <a:t>. В библиотеке работала с августа 1974г. по август 1976г. После работы в библиотеке окончила бухгалтерские курсы и много лет до выхода на пенсию работала бухгалтером в </a:t>
            </a:r>
            <a:r>
              <a:rPr lang="ru-RU" sz="1600" i="1" dirty="0" err="1" smtClean="0">
                <a:latin typeface="Times New Roman" pitchFamily="18" charset="0"/>
                <a:cs typeface="Times New Roman" pitchFamily="18" charset="0"/>
              </a:rPr>
              <a:t>Мошъюгском</a:t>
            </a:r>
            <a:r>
              <a:rPr lang="ru-RU" sz="1600" i="1" dirty="0" smtClean="0">
                <a:latin typeface="Times New Roman" pitchFamily="18" charset="0"/>
                <a:cs typeface="Times New Roman" pitchFamily="18" charset="0"/>
              </a:rPr>
              <a:t> отделении колхоза «</a:t>
            </a:r>
            <a:r>
              <a:rPr lang="ru-RU" sz="1600" i="1" dirty="0" err="1" smtClean="0">
                <a:latin typeface="Times New Roman" pitchFamily="18" charset="0"/>
                <a:cs typeface="Times New Roman" pitchFamily="18" charset="0"/>
              </a:rPr>
              <a:t>Мохчинский</a:t>
            </a:r>
            <a:r>
              <a:rPr lang="ru-RU" sz="1600" i="1" dirty="0" smtClean="0">
                <a:latin typeface="Times New Roman" pitchFamily="18" charset="0"/>
                <a:cs typeface="Times New Roman" pitchFamily="18" charset="0"/>
              </a:rPr>
              <a:t>».</a:t>
            </a:r>
          </a:p>
          <a:p>
            <a:pPr algn="just"/>
            <a:r>
              <a:rPr lang="ru-RU" sz="1600" i="1" dirty="0" smtClean="0">
                <a:latin typeface="Times New Roman" pitchFamily="18" charset="0"/>
                <a:cs typeface="Times New Roman" pitchFamily="18" charset="0"/>
              </a:rPr>
              <a:t>После окончания школы в сентябре 1976г. библиотекарем начала работать Рочева (</a:t>
            </a:r>
            <a:r>
              <a:rPr lang="ru-RU" sz="1600" i="1" dirty="0" err="1" smtClean="0">
                <a:latin typeface="Times New Roman" pitchFamily="18" charset="0"/>
                <a:cs typeface="Times New Roman" pitchFamily="18" charset="0"/>
              </a:rPr>
              <a:t>Камашева</a:t>
            </a:r>
            <a:r>
              <a:rPr lang="ru-RU" sz="1600" i="1" dirty="0" smtClean="0">
                <a:latin typeface="Times New Roman" pitchFamily="18" charset="0"/>
                <a:cs typeface="Times New Roman" pitchFamily="18" charset="0"/>
              </a:rPr>
              <a:t>) Агния Григорьевна. Она проработала в библиотеке 3 года , до ноября 1979г. </a:t>
            </a:r>
          </a:p>
          <a:p>
            <a:pPr algn="just"/>
            <a:r>
              <a:rPr lang="ru-RU" sz="1600" i="1" dirty="0" smtClean="0">
                <a:latin typeface="Times New Roman" pitchFamily="18" charset="0"/>
                <a:cs typeface="Times New Roman" pitchFamily="18" charset="0"/>
              </a:rPr>
              <a:t>В 1978г. книжный фонд составлял 8257 экземпляров.</a:t>
            </a:r>
          </a:p>
          <a:p>
            <a:pPr algn="just"/>
            <a:endParaRPr lang="ru-RU" sz="1600" i="1" dirty="0" smtClean="0">
              <a:latin typeface="Times New Roman" pitchFamily="18" charset="0"/>
              <a:cs typeface="Times New Roman" pitchFamily="18" charset="0"/>
            </a:endParaRPr>
          </a:p>
          <a:p>
            <a:pPr algn="just"/>
            <a:r>
              <a:rPr lang="ru-RU" sz="1600" i="1" dirty="0" smtClean="0">
                <a:latin typeface="Times New Roman" pitchFamily="18" charset="0"/>
                <a:cs typeface="Times New Roman" pitchFamily="18" charset="0"/>
              </a:rPr>
              <a:t>В 1979г. В библиотеку была направлена молодой специалист, уроженка </a:t>
            </a:r>
            <a:r>
              <a:rPr lang="ru-RU" sz="1600" i="1" dirty="0" err="1" smtClean="0">
                <a:latin typeface="Times New Roman" pitchFamily="18" charset="0"/>
                <a:cs typeface="Times New Roman" pitchFamily="18" charset="0"/>
              </a:rPr>
              <a:t>д.Бакур</a:t>
            </a:r>
            <a:r>
              <a:rPr lang="ru-RU" sz="1600" i="1" dirty="0" smtClean="0">
                <a:latin typeface="Times New Roman" pitchFamily="18" charset="0"/>
                <a:cs typeface="Times New Roman" pitchFamily="18" charset="0"/>
              </a:rPr>
              <a:t> Артеева Анастасия </a:t>
            </a:r>
            <a:r>
              <a:rPr lang="ru-RU" sz="1600" i="1" dirty="0" err="1" smtClean="0">
                <a:latin typeface="Times New Roman" pitchFamily="18" charset="0"/>
                <a:cs typeface="Times New Roman" pitchFamily="18" charset="0"/>
              </a:rPr>
              <a:t>Мартыновна</a:t>
            </a:r>
            <a:r>
              <a:rPr lang="ru-RU" sz="1600" i="1" dirty="0" smtClean="0">
                <a:latin typeface="Times New Roman" pitchFamily="18" charset="0"/>
                <a:cs typeface="Times New Roman" pitchFamily="18" charset="0"/>
              </a:rPr>
              <a:t>. В библиотеке проработала 2 года.</a:t>
            </a:r>
          </a:p>
          <a:p>
            <a:pPr algn="just"/>
            <a:r>
              <a:rPr lang="ru-RU" sz="1600" i="1" dirty="0" smtClean="0">
                <a:latin typeface="Times New Roman" pitchFamily="18" charset="0"/>
                <a:cs typeface="Times New Roman" pitchFamily="18" charset="0"/>
              </a:rPr>
              <a:t>В 1980г. библиотеку посетили 2570 читателей, им было выдано 5769 экземпляров.</a:t>
            </a:r>
          </a:p>
          <a:p>
            <a:pPr algn="just"/>
            <a:endParaRPr lang="ru-RU" sz="1600" i="1" dirty="0" smtClean="0">
              <a:latin typeface="Times New Roman" pitchFamily="18" charset="0"/>
              <a:cs typeface="Times New Roman" pitchFamily="18" charset="0"/>
            </a:endParaRPr>
          </a:p>
          <a:p>
            <a:pPr algn="just"/>
            <a:endParaRPr lang="ru-RU" sz="1600" i="1" dirty="0" smtClean="0">
              <a:latin typeface="Times New Roman" pitchFamily="18" charset="0"/>
              <a:cs typeface="Times New Roman" pitchFamily="18" charset="0"/>
            </a:endParaRPr>
          </a:p>
        </p:txBody>
      </p:sp>
      <p:pic>
        <p:nvPicPr>
          <p:cNvPr id="3075" name="Picture 3" descr="C:\Documents and Settings\Администратор\Мои документы\Мои рисунки\Изображение\Изображение 198.jpg"/>
          <p:cNvPicPr>
            <a:picLocks noChangeAspect="1" noChangeArrowheads="1"/>
          </p:cNvPicPr>
          <p:nvPr/>
        </p:nvPicPr>
        <p:blipFill>
          <a:blip r:embed="rId2">
            <a:grayscl/>
            <a:lum bright="9000" contrast="23000"/>
          </a:blip>
          <a:srcRect l="47707" t="18860" r="12969" b="60621"/>
          <a:stretch>
            <a:fillRect/>
          </a:stretch>
        </p:blipFill>
        <p:spPr bwMode="auto">
          <a:xfrm>
            <a:off x="357158" y="357166"/>
            <a:ext cx="3056329" cy="2192717"/>
          </a:xfrm>
          <a:prstGeom prst="rect">
            <a:avLst/>
          </a:prstGeom>
          <a:noFill/>
        </p:spPr>
      </p:pic>
      <p:sp>
        <p:nvSpPr>
          <p:cNvPr id="7" name="TextBox 6"/>
          <p:cNvSpPr txBox="1"/>
          <p:nvPr/>
        </p:nvSpPr>
        <p:spPr>
          <a:xfrm>
            <a:off x="428597" y="2714620"/>
            <a:ext cx="2786082" cy="738664"/>
          </a:xfrm>
          <a:prstGeom prst="rect">
            <a:avLst/>
          </a:prstGeom>
          <a:noFill/>
        </p:spPr>
        <p:txBody>
          <a:bodyPr wrap="square" rtlCol="0">
            <a:spAutoFit/>
          </a:bodyPr>
          <a:lstStyle/>
          <a:p>
            <a:pPr algn="just"/>
            <a:r>
              <a:rPr lang="ru-RU" sz="1400" i="1" dirty="0" smtClean="0">
                <a:latin typeface="Times New Roman" pitchFamily="18" charset="0"/>
                <a:cs typeface="Times New Roman" pitchFamily="18" charset="0"/>
              </a:rPr>
              <a:t>Около полувека до 2001г. в доме Алексея Тихоновича размещалась библиотека</a:t>
            </a:r>
            <a:endParaRPr lang="ru-RU" sz="1400" i="1" dirty="0">
              <a:latin typeface="Times New Roman" pitchFamily="18" charset="0"/>
              <a:cs typeface="Times New Roman" pitchFamily="18" charset="0"/>
            </a:endParaRPr>
          </a:p>
        </p:txBody>
      </p:sp>
      <p:pic>
        <p:nvPicPr>
          <p:cNvPr id="3076" name="Picture 4" descr="C:\Documents and Settings\Администратор\Мои документы\Мои рисунки\Изображение\Изображение 199.jpg"/>
          <p:cNvPicPr>
            <a:picLocks noChangeAspect="1" noChangeArrowheads="1"/>
          </p:cNvPicPr>
          <p:nvPr/>
        </p:nvPicPr>
        <p:blipFill>
          <a:blip r:embed="rId3">
            <a:lum bright="21000" contrast="2000"/>
          </a:blip>
          <a:srcRect l="19453" t="16502" r="14358" b="52538"/>
          <a:stretch>
            <a:fillRect/>
          </a:stretch>
        </p:blipFill>
        <p:spPr bwMode="auto">
          <a:xfrm>
            <a:off x="142844" y="3571876"/>
            <a:ext cx="3446798" cy="2217310"/>
          </a:xfrm>
          <a:prstGeom prst="rect">
            <a:avLst/>
          </a:prstGeom>
          <a:noFill/>
        </p:spPr>
      </p:pic>
      <p:sp>
        <p:nvSpPr>
          <p:cNvPr id="9" name="TextBox 8"/>
          <p:cNvSpPr txBox="1"/>
          <p:nvPr/>
        </p:nvSpPr>
        <p:spPr>
          <a:xfrm flipH="1">
            <a:off x="285719" y="5929330"/>
            <a:ext cx="3214709" cy="523220"/>
          </a:xfrm>
          <a:prstGeom prst="rect">
            <a:avLst/>
          </a:prstGeom>
          <a:noFill/>
        </p:spPr>
        <p:txBody>
          <a:bodyPr wrap="square" rtlCol="0">
            <a:spAutoFit/>
          </a:bodyPr>
          <a:lstStyle/>
          <a:p>
            <a:pPr algn="just"/>
            <a:r>
              <a:rPr lang="ru-RU" sz="1400" i="1" dirty="0" smtClean="0">
                <a:latin typeface="Times New Roman" pitchFamily="18" charset="0"/>
                <a:cs typeface="Times New Roman" pitchFamily="18" charset="0"/>
              </a:rPr>
              <a:t>С 2001г по 2011г. библиотека размещалась в здании начальной школы</a:t>
            </a:r>
            <a:endParaRPr lang="ru-RU" sz="1400" i="1"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Заголовок 1"/>
          <p:cNvSpPr>
            <a:spLocks noGrp="1"/>
          </p:cNvSpPr>
          <p:nvPr>
            <p:ph type="title"/>
          </p:nvPr>
        </p:nvSpPr>
        <p:spPr>
          <a:xfrm>
            <a:off x="457200" y="273050"/>
            <a:ext cx="5257808" cy="655638"/>
          </a:xfrm>
        </p:spPr>
        <p:txBody>
          <a:bodyPr>
            <a:normAutofit/>
          </a:bodyPr>
          <a:lstStyle/>
          <a:p>
            <a:pPr algn="ctr" eaLnBrk="1" hangingPunct="1"/>
            <a:r>
              <a:rPr lang="ru-RU" sz="2400" i="1" dirty="0" err="1" smtClean="0">
                <a:latin typeface="Times New Roman" pitchFamily="18" charset="0"/>
                <a:cs typeface="Times New Roman" pitchFamily="18" charset="0"/>
              </a:rPr>
              <a:t>Мошъюгская</a:t>
            </a:r>
            <a:r>
              <a:rPr lang="ru-RU" sz="2400" i="1" dirty="0" smtClean="0">
                <a:latin typeface="Times New Roman" pitchFamily="18" charset="0"/>
                <a:cs typeface="Times New Roman" pitchFamily="18" charset="0"/>
              </a:rPr>
              <a:t> колокольня</a:t>
            </a:r>
          </a:p>
        </p:txBody>
      </p:sp>
      <p:sp>
        <p:nvSpPr>
          <p:cNvPr id="40962" name="Содержимое 2"/>
          <p:cNvSpPr>
            <a:spLocks noGrp="1"/>
          </p:cNvSpPr>
          <p:nvPr>
            <p:ph idx="1"/>
          </p:nvPr>
        </p:nvSpPr>
        <p:spPr>
          <a:xfrm>
            <a:off x="5651500" y="188913"/>
            <a:ext cx="3135313" cy="6143625"/>
          </a:xfrm>
        </p:spPr>
        <p:txBody>
          <a:bodyPr/>
          <a:lstStyle/>
          <a:p>
            <a:pPr marL="354013" indent="279400" algn="just" eaLnBrk="1" hangingPunct="1">
              <a:lnSpc>
                <a:spcPct val="80000"/>
              </a:lnSpc>
              <a:buFont typeface="Arial" charset="0"/>
              <a:buNone/>
            </a:pPr>
            <a:r>
              <a:rPr lang="ru-RU" sz="2000" i="1" smtClean="0">
                <a:latin typeface="Times New Roman" pitchFamily="18" charset="0"/>
                <a:cs typeface="Times New Roman" pitchFamily="18" charset="0"/>
              </a:rPr>
              <a:t>Рядом с церковью стоит колокольня, построенная в 1884г. из лиственницы. Мощъюга не была богатым селом и каменную церковь с каменной колокольней построить не могла. Местные плотники срубили деревянную – точную копию Мохченской. Сейчас это единственная сохранившаяся в районе деревянная колокольня. Построена колокольня без единого гвоздя, подобно всемирно известным памятникам деревянного зодчества на острове  Кижи.</a:t>
            </a:r>
          </a:p>
        </p:txBody>
      </p:sp>
      <p:pic>
        <p:nvPicPr>
          <p:cNvPr id="5" name="Picture 5" descr="ZNzBqt1m3P4"/>
          <p:cNvPicPr>
            <a:picLocks noGrp="1" noChangeAspect="1" noChangeArrowheads="1"/>
          </p:cNvPicPr>
          <p:nvPr>
            <p:ph type="body" idx="1"/>
          </p:nvPr>
        </p:nvPicPr>
        <p:blipFill>
          <a:blip r:embed="rId2"/>
          <a:srcRect/>
          <a:stretch>
            <a:fillRect/>
          </a:stretch>
        </p:blipFill>
        <p:spPr>
          <a:xfrm>
            <a:off x="357158" y="1428736"/>
            <a:ext cx="5486156" cy="4114617"/>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786182" y="214290"/>
            <a:ext cx="5214974" cy="6643710"/>
          </a:xfrm>
        </p:spPr>
        <p:txBody>
          <a:bodyPr>
            <a:normAutofit fontScale="92500" lnSpcReduction="20000"/>
          </a:bodyPr>
          <a:lstStyle/>
          <a:p>
            <a:pPr algn="just"/>
            <a:r>
              <a:rPr lang="ru-RU" sz="1600" i="1" dirty="0" smtClean="0">
                <a:latin typeface="Times New Roman" pitchFamily="18" charset="0"/>
                <a:cs typeface="Times New Roman" pitchFamily="18" charset="0"/>
              </a:rPr>
              <a:t>В 1981г. после окончания Сыктывкарского </a:t>
            </a:r>
            <a:r>
              <a:rPr lang="ru-RU" sz="1600" i="1" dirty="0" err="1" smtClean="0">
                <a:latin typeface="Times New Roman" pitchFamily="18" charset="0"/>
                <a:cs typeface="Times New Roman" pitchFamily="18" charset="0"/>
              </a:rPr>
              <a:t>культпросветучилища</a:t>
            </a:r>
            <a:r>
              <a:rPr lang="ru-RU" sz="1600" i="1" dirty="0" smtClean="0">
                <a:latin typeface="Times New Roman" pitchFamily="18" charset="0"/>
                <a:cs typeface="Times New Roman" pitchFamily="18" charset="0"/>
              </a:rPr>
              <a:t>  в </a:t>
            </a:r>
            <a:r>
              <a:rPr lang="ru-RU" sz="1600" i="1" dirty="0" err="1" smtClean="0">
                <a:latin typeface="Times New Roman" pitchFamily="18" charset="0"/>
                <a:cs typeface="Times New Roman" pitchFamily="18" charset="0"/>
              </a:rPr>
              <a:t>Мошъюгскую</a:t>
            </a:r>
            <a:r>
              <a:rPr lang="ru-RU" sz="1600" i="1" dirty="0" smtClean="0">
                <a:latin typeface="Times New Roman" pitchFamily="18" charset="0"/>
                <a:cs typeface="Times New Roman" pitchFamily="18" charset="0"/>
              </a:rPr>
              <a:t> библиотеку была направлена Филиппова (Ануфриева) Ольга Федоровна, уроженка </a:t>
            </a:r>
            <a:r>
              <a:rPr lang="ru-RU" sz="1600" i="1" dirty="0" err="1" smtClean="0">
                <a:latin typeface="Times New Roman" pitchFamily="18" charset="0"/>
                <a:cs typeface="Times New Roman" pitchFamily="18" charset="0"/>
              </a:rPr>
              <a:t>с.Мохча</a:t>
            </a:r>
            <a:r>
              <a:rPr lang="ru-RU" sz="1600" i="1" dirty="0" smtClean="0">
                <a:latin typeface="Times New Roman" pitchFamily="18" charset="0"/>
                <a:cs typeface="Times New Roman" pitchFamily="18" charset="0"/>
              </a:rPr>
              <a:t>. За 14 лет работы показала себя энергичным библиотекарем, активным участником художественной самодеятельности. Для учащихся проводила викторины, библиотечные уроки, обзоры литературы. С 1995г. работает в </a:t>
            </a:r>
            <a:r>
              <a:rPr lang="ru-RU" sz="1600" i="1" dirty="0" err="1" smtClean="0">
                <a:latin typeface="Times New Roman" pitchFamily="18" charset="0"/>
                <a:cs typeface="Times New Roman" pitchFamily="18" charset="0"/>
              </a:rPr>
              <a:t>Ижемской</a:t>
            </a:r>
            <a:r>
              <a:rPr lang="ru-RU" sz="1600" i="1" dirty="0" smtClean="0">
                <a:latin typeface="Times New Roman" pitchFamily="18" charset="0"/>
                <a:cs typeface="Times New Roman" pitchFamily="18" charset="0"/>
              </a:rPr>
              <a:t> библиотеке. </a:t>
            </a:r>
          </a:p>
          <a:p>
            <a:pPr algn="just"/>
            <a:r>
              <a:rPr lang="ru-RU" sz="1600" i="1" dirty="0" smtClean="0">
                <a:latin typeface="Times New Roman" pitchFamily="18" charset="0"/>
                <a:cs typeface="Times New Roman" pitchFamily="18" charset="0"/>
              </a:rPr>
              <a:t>Библиотекари с благодарностью вспоминают техничек Рочеву Анастасию Николаевну и </a:t>
            </a:r>
            <a:r>
              <a:rPr lang="ru-RU" sz="1600" i="1" dirty="0" err="1" smtClean="0">
                <a:latin typeface="Times New Roman" pitchFamily="18" charset="0"/>
                <a:cs typeface="Times New Roman" pitchFamily="18" charset="0"/>
              </a:rPr>
              <a:t>Вокуеву</a:t>
            </a:r>
            <a:r>
              <a:rPr lang="ru-RU" sz="1600" i="1" dirty="0" smtClean="0">
                <a:latin typeface="Times New Roman" pitchFamily="18" charset="0"/>
                <a:cs typeface="Times New Roman" pitchFamily="18" charset="0"/>
              </a:rPr>
              <a:t> Александру </a:t>
            </a:r>
            <a:r>
              <a:rPr lang="ru-RU" sz="1600" i="1" dirty="0" err="1" smtClean="0">
                <a:latin typeface="Times New Roman" pitchFamily="18" charset="0"/>
                <a:cs typeface="Times New Roman" pitchFamily="18" charset="0"/>
              </a:rPr>
              <a:t>Лазарьевну</a:t>
            </a:r>
            <a:r>
              <a:rPr lang="ru-RU" sz="1600" i="1" dirty="0" smtClean="0">
                <a:latin typeface="Times New Roman" pitchFamily="18" charset="0"/>
                <a:cs typeface="Times New Roman" pitchFamily="18" charset="0"/>
              </a:rPr>
              <a:t>, спасибо им за их многолетний добросовестный труд.</a:t>
            </a:r>
          </a:p>
          <a:p>
            <a:pPr algn="just"/>
            <a:r>
              <a:rPr lang="ru-RU" sz="1600" i="1" dirty="0" smtClean="0">
                <a:latin typeface="Times New Roman" pitchFamily="18" charset="0"/>
                <a:cs typeface="Times New Roman" pitchFamily="18" charset="0"/>
              </a:rPr>
              <a:t>С 1995г по сей день библиотекарем работает Филиппова Людмила Геннадьевна. </a:t>
            </a:r>
          </a:p>
          <a:p>
            <a:pPr algn="just"/>
            <a:r>
              <a:rPr lang="ru-RU" sz="1600" i="1" dirty="0" smtClean="0">
                <a:latin typeface="Times New Roman" pitchFamily="18" charset="0"/>
                <a:cs typeface="Times New Roman" pitchFamily="18" charset="0"/>
              </a:rPr>
              <a:t>В 2001г. библиотека перешла в новое здание начальной школы, там она размещалась ровно 10 лет. </a:t>
            </a:r>
          </a:p>
          <a:p>
            <a:pPr algn="just"/>
            <a:r>
              <a:rPr lang="ru-RU" sz="1600" i="1" dirty="0" smtClean="0">
                <a:latin typeface="Times New Roman" pitchFamily="18" charset="0"/>
                <a:cs typeface="Times New Roman" pitchFamily="18" charset="0"/>
              </a:rPr>
              <a:t>В 2011г. перешла в здание магазина Абрис. Большую помощь при  ремонте здания и переноске книг оказал Филиппов Иван Иванович (младший). </a:t>
            </a:r>
          </a:p>
          <a:p>
            <a:pPr algn="just"/>
            <a:r>
              <a:rPr lang="ru-RU" sz="1600" i="1" dirty="0" smtClean="0">
                <a:latin typeface="Times New Roman" pitchFamily="18" charset="0"/>
                <a:cs typeface="Times New Roman" pitchFamily="18" charset="0"/>
              </a:rPr>
              <a:t>На 1 января 2014г. книжный фонд составляет 6909 экземпляров. В 2013г зарегистрировано 392 пользователя. За год библиотеку посетили 5108 пользователей, им выдано 13315 документов. В библиотеке проводятся викторины, презентации, конкурсы, обзоры, оформляются книжные выставки и стенды. Библиотека собирает материал и готовит различные презентации. Ведется краеведческая работа. Регулярно оформляются тематические папки. Активно сотрудничает с советом ветеранов, школой, детским садом, домом досуга, избирательной комиссией. Проводится </a:t>
            </a:r>
            <a:r>
              <a:rPr lang="ru-RU" sz="1600" i="1" dirty="0" err="1" smtClean="0">
                <a:latin typeface="Times New Roman" pitchFamily="18" charset="0"/>
                <a:cs typeface="Times New Roman" pitchFamily="18" charset="0"/>
              </a:rPr>
              <a:t>внестационарная</a:t>
            </a:r>
            <a:r>
              <a:rPr lang="ru-RU" sz="1600" i="1" dirty="0" smtClean="0">
                <a:latin typeface="Times New Roman" pitchFamily="18" charset="0"/>
                <a:cs typeface="Times New Roman" pitchFamily="18" charset="0"/>
              </a:rPr>
              <a:t> работа. Также населению оказывает платные услуги по ксерокопированию, сканированию, распечатке текста, набору информации.</a:t>
            </a:r>
            <a:endParaRPr lang="ru-RU" sz="1600" i="1" dirty="0">
              <a:latin typeface="Times New Roman" pitchFamily="18" charset="0"/>
              <a:cs typeface="Times New Roman" pitchFamily="18" charset="0"/>
            </a:endParaRPr>
          </a:p>
        </p:txBody>
      </p:sp>
      <p:sp>
        <p:nvSpPr>
          <p:cNvPr id="6" name="TextBox 5"/>
          <p:cNvSpPr txBox="1"/>
          <p:nvPr/>
        </p:nvSpPr>
        <p:spPr>
          <a:xfrm>
            <a:off x="0" y="357166"/>
            <a:ext cx="1500166" cy="1169551"/>
          </a:xfrm>
          <a:prstGeom prst="rect">
            <a:avLst/>
          </a:prstGeom>
          <a:noFill/>
        </p:spPr>
        <p:txBody>
          <a:bodyPr wrap="square" rtlCol="0">
            <a:spAutoFit/>
          </a:bodyPr>
          <a:lstStyle/>
          <a:p>
            <a:pPr algn="ctr"/>
            <a:r>
              <a:rPr lang="ru-RU" sz="1400" i="1" dirty="0" smtClean="0">
                <a:latin typeface="Times New Roman" pitchFamily="18" charset="0"/>
                <a:cs typeface="Times New Roman" pitchFamily="18" charset="0"/>
              </a:rPr>
              <a:t>Филиппова Ольга Федоровна, </a:t>
            </a:r>
          </a:p>
          <a:p>
            <a:pPr algn="ctr"/>
            <a:r>
              <a:rPr lang="ru-RU" sz="1400" i="1" dirty="0" smtClean="0">
                <a:latin typeface="Times New Roman" pitchFamily="18" charset="0"/>
                <a:cs typeface="Times New Roman" pitchFamily="18" charset="0"/>
              </a:rPr>
              <a:t>библиотекарь     с 1981г. по 1995г </a:t>
            </a:r>
            <a:endParaRPr lang="ru-RU" sz="1400" i="1" dirty="0">
              <a:latin typeface="Times New Roman" pitchFamily="18" charset="0"/>
              <a:cs typeface="Times New Roman" pitchFamily="18" charset="0"/>
            </a:endParaRPr>
          </a:p>
        </p:txBody>
      </p:sp>
      <p:pic>
        <p:nvPicPr>
          <p:cNvPr id="3076" name="Picture 4" descr="F:\фотоальбом_1\100_2807.JPG"/>
          <p:cNvPicPr>
            <a:picLocks noChangeAspect="1" noChangeArrowheads="1"/>
          </p:cNvPicPr>
          <p:nvPr/>
        </p:nvPicPr>
        <p:blipFill>
          <a:blip r:embed="rId2" cstate="print"/>
          <a:srcRect l="37651" t="6189" r="3095" b="6877"/>
          <a:stretch>
            <a:fillRect/>
          </a:stretch>
        </p:blipFill>
        <p:spPr bwMode="auto">
          <a:xfrm>
            <a:off x="500034" y="3286124"/>
            <a:ext cx="2853759" cy="3140151"/>
          </a:xfrm>
          <a:prstGeom prst="rect">
            <a:avLst/>
          </a:prstGeom>
          <a:noFill/>
        </p:spPr>
      </p:pic>
      <p:sp>
        <p:nvSpPr>
          <p:cNvPr id="9" name="TextBox 8"/>
          <p:cNvSpPr txBox="1"/>
          <p:nvPr/>
        </p:nvSpPr>
        <p:spPr>
          <a:xfrm>
            <a:off x="571472" y="6429396"/>
            <a:ext cx="2786082" cy="307777"/>
          </a:xfrm>
          <a:prstGeom prst="rect">
            <a:avLst/>
          </a:prstGeom>
          <a:noFill/>
        </p:spPr>
        <p:txBody>
          <a:bodyPr wrap="square" rtlCol="0">
            <a:spAutoFit/>
          </a:bodyPr>
          <a:lstStyle/>
          <a:p>
            <a:r>
              <a:rPr lang="ru-RU" sz="1400" i="1" dirty="0" smtClean="0">
                <a:latin typeface="Times New Roman" pitchFamily="18" charset="0"/>
                <a:cs typeface="Times New Roman" pitchFamily="18" charset="0"/>
              </a:rPr>
              <a:t>Филиппова Людмила Геннадьевна</a:t>
            </a:r>
            <a:endParaRPr lang="ru-RU" sz="1400" i="1" dirty="0">
              <a:latin typeface="Times New Roman" pitchFamily="18" charset="0"/>
              <a:cs typeface="Times New Roman" pitchFamily="18" charset="0"/>
            </a:endParaRPr>
          </a:p>
        </p:txBody>
      </p:sp>
      <p:pic>
        <p:nvPicPr>
          <p:cNvPr id="7" name="Picture 2" descr="F:\Ольга_фед.jpg"/>
          <p:cNvPicPr>
            <a:picLocks noChangeAspect="1" noChangeArrowheads="1"/>
          </p:cNvPicPr>
          <p:nvPr/>
        </p:nvPicPr>
        <p:blipFill>
          <a:blip r:embed="rId3">
            <a:lum bright="16000"/>
          </a:blip>
          <a:srcRect l="27397" t="2178" r="10593" b="19236"/>
          <a:stretch>
            <a:fillRect/>
          </a:stretch>
        </p:blipFill>
        <p:spPr bwMode="auto">
          <a:xfrm>
            <a:off x="1643042" y="214290"/>
            <a:ext cx="2138924" cy="2728149"/>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14810" y="273050"/>
            <a:ext cx="4786346" cy="6227784"/>
          </a:xfrm>
        </p:spPr>
        <p:txBody>
          <a:bodyPr>
            <a:normAutofit fontScale="92500" lnSpcReduction="10000"/>
          </a:bodyPr>
          <a:lstStyle/>
          <a:p>
            <a:pPr algn="ctr">
              <a:buNone/>
            </a:pPr>
            <a:r>
              <a:rPr lang="ru-RU" sz="1700" b="1" i="1" dirty="0" smtClean="0">
                <a:latin typeface="Times New Roman" pitchFamily="18" charset="0"/>
                <a:cs typeface="Times New Roman" pitchFamily="18" charset="0"/>
              </a:rPr>
              <a:t>Дом досуга.</a:t>
            </a:r>
          </a:p>
          <a:p>
            <a:pPr algn="just"/>
            <a:r>
              <a:rPr lang="ru-RU" sz="1600" i="1" dirty="0" smtClean="0">
                <a:latin typeface="Times New Roman" pitchFamily="18" charset="0"/>
                <a:cs typeface="Times New Roman" pitchFamily="18" charset="0"/>
              </a:rPr>
              <a:t>В начале 50-х годов изба-читальня была преобразована в сельскую библиотеку и клуб.</a:t>
            </a:r>
          </a:p>
          <a:p>
            <a:pPr algn="just"/>
            <a:r>
              <a:rPr lang="ru-RU" sz="1600" i="1" dirty="0" smtClean="0">
                <a:latin typeface="Times New Roman" pitchFamily="18" charset="0"/>
                <a:cs typeface="Times New Roman" pitchFamily="18" charset="0"/>
              </a:rPr>
              <a:t>Сельский клуб продолжал функционировать в здании церкви, где находится по сей день. В те годы заведующим клубом был Витязев Максим Максимович, проработавший на этой должности до конца 50-х годов.</a:t>
            </a:r>
          </a:p>
          <a:p>
            <a:pPr algn="just"/>
            <a:r>
              <a:rPr lang="ru-RU" sz="1600" i="1" dirty="0" smtClean="0">
                <a:latin typeface="Times New Roman" pitchFamily="18" charset="0"/>
                <a:cs typeface="Times New Roman" pitchFamily="18" charset="0"/>
              </a:rPr>
              <a:t>В начале 60-х годов после окончания </a:t>
            </a:r>
            <a:r>
              <a:rPr lang="ru-RU" sz="1600" i="1" dirty="0" err="1" smtClean="0">
                <a:latin typeface="Times New Roman" pitchFamily="18" charset="0"/>
                <a:cs typeface="Times New Roman" pitchFamily="18" charset="0"/>
              </a:rPr>
              <a:t>культпросветучилища</a:t>
            </a:r>
            <a:r>
              <a:rPr lang="ru-RU" sz="1600" i="1" dirty="0" smtClean="0">
                <a:latin typeface="Times New Roman" pitchFamily="18" charset="0"/>
                <a:cs typeface="Times New Roman" pitchFamily="18" charset="0"/>
              </a:rPr>
              <a:t> приступила к работе </a:t>
            </a:r>
            <a:r>
              <a:rPr lang="ru-RU" sz="1600" i="1" dirty="0" err="1" smtClean="0">
                <a:latin typeface="Times New Roman" pitchFamily="18" charset="0"/>
                <a:cs typeface="Times New Roman" pitchFamily="18" charset="0"/>
              </a:rPr>
              <a:t>Бабикова</a:t>
            </a:r>
            <a:r>
              <a:rPr lang="ru-RU" sz="1600" i="1" dirty="0" smtClean="0">
                <a:latin typeface="Times New Roman" pitchFamily="18" charset="0"/>
                <a:cs typeface="Times New Roman" pitchFamily="18" charset="0"/>
              </a:rPr>
              <a:t> </a:t>
            </a:r>
            <a:r>
              <a:rPr lang="ru-RU" sz="1600" i="1" dirty="0" err="1" smtClean="0">
                <a:latin typeface="Times New Roman" pitchFamily="18" charset="0"/>
                <a:cs typeface="Times New Roman" pitchFamily="18" charset="0"/>
              </a:rPr>
              <a:t>Ида</a:t>
            </a:r>
            <a:r>
              <a:rPr lang="ru-RU" sz="1600" i="1" dirty="0" smtClean="0">
                <a:latin typeface="Times New Roman" pitchFamily="18" charset="0"/>
                <a:cs typeface="Times New Roman" pitchFamily="18" charset="0"/>
              </a:rPr>
              <a:t> Алексеевна, проработавшая заведующей 3 года.</a:t>
            </a:r>
          </a:p>
          <a:p>
            <a:pPr algn="just"/>
            <a:r>
              <a:rPr lang="ru-RU" sz="1600" i="1" dirty="0" smtClean="0">
                <a:latin typeface="Times New Roman" pitchFamily="18" charset="0"/>
                <a:cs typeface="Times New Roman" pitchFamily="18" charset="0"/>
              </a:rPr>
              <a:t>Иду Алексеевну сменила в клубе Филиппова Варвара Максимовна. Энергичная, общительная по натуре она находила общий язык со всеми. Хорошо играла на баяне (окончила курсы), сама аккомпанировала на концертах и танцевальных вечерах.</a:t>
            </a:r>
          </a:p>
          <a:p>
            <a:pPr algn="just"/>
            <a:r>
              <a:rPr lang="ru-RU" sz="1600" i="1" dirty="0" smtClean="0">
                <a:latin typeface="Times New Roman" pitchFamily="18" charset="0"/>
                <a:cs typeface="Times New Roman" pitchFamily="18" charset="0"/>
              </a:rPr>
              <a:t>Заведующие клубом часто менялись. В конце 60-х – 70-х годах работали Филиппов Валерий Ефимович, Филиппов Валерий Семенович.</a:t>
            </a:r>
          </a:p>
          <a:p>
            <a:pPr algn="just"/>
            <a:r>
              <a:rPr lang="ru-RU" sz="1600" i="1" dirty="0" smtClean="0">
                <a:latin typeface="Times New Roman" pitchFamily="18" charset="0"/>
                <a:cs typeface="Times New Roman" pitchFamily="18" charset="0"/>
              </a:rPr>
              <a:t>Истомин Яков Матвеевич проработал с 1970г. по январь 1972г. , до этого работал в сельпо, а после - в колхозе.</a:t>
            </a:r>
          </a:p>
          <a:p>
            <a:pPr algn="just"/>
            <a:r>
              <a:rPr lang="ru-RU" sz="1600" i="1" dirty="0" smtClean="0">
                <a:latin typeface="Times New Roman" pitchFamily="18" charset="0"/>
                <a:cs typeface="Times New Roman" pitchFamily="18" charset="0"/>
              </a:rPr>
              <a:t>С 1972г. </a:t>
            </a:r>
            <a:r>
              <a:rPr lang="ru-RU" sz="1600" i="1" dirty="0" smtClean="0">
                <a:latin typeface="Times New Roman" pitchFamily="18" charset="0"/>
                <a:cs typeface="Times New Roman" pitchFamily="18" charset="0"/>
              </a:rPr>
              <a:t>после </a:t>
            </a:r>
            <a:r>
              <a:rPr lang="ru-RU" sz="1600" i="1" dirty="0" smtClean="0">
                <a:latin typeface="Times New Roman" pitchFamily="18" charset="0"/>
                <a:cs typeface="Times New Roman" pitchFamily="18" charset="0"/>
              </a:rPr>
              <a:t>окончания </a:t>
            </a:r>
            <a:r>
              <a:rPr lang="ru-RU" sz="1600" i="1" dirty="0" err="1" smtClean="0">
                <a:latin typeface="Times New Roman" pitchFamily="18" charset="0"/>
                <a:cs typeface="Times New Roman" pitchFamily="18" charset="0"/>
              </a:rPr>
              <a:t>культпросветучилища</a:t>
            </a:r>
            <a:r>
              <a:rPr lang="ru-RU" sz="1600" i="1" dirty="0" smtClean="0">
                <a:latin typeface="Times New Roman" pitchFamily="18" charset="0"/>
                <a:cs typeface="Times New Roman" pitchFamily="18" charset="0"/>
              </a:rPr>
              <a:t> приехала в родную деревню Филиппова Галина Васильевна. До 1973г. она работала художественным руководителем. </a:t>
            </a:r>
          </a:p>
          <a:p>
            <a:pPr algn="just"/>
            <a:endParaRPr lang="ru-RU" sz="1600" i="1" dirty="0" smtClean="0">
              <a:latin typeface="Times New Roman" pitchFamily="18" charset="0"/>
              <a:cs typeface="Times New Roman" pitchFamily="18" charset="0"/>
            </a:endParaRPr>
          </a:p>
        </p:txBody>
      </p:sp>
      <p:pic>
        <p:nvPicPr>
          <p:cNvPr id="1026" name="Picture 2" descr="C:\Documents and Settings\Администратор\Мои документы\Мои рисунки\Изображение\Изображение 146.jpg"/>
          <p:cNvPicPr>
            <a:picLocks noChangeAspect="1" noChangeArrowheads="1"/>
          </p:cNvPicPr>
          <p:nvPr/>
        </p:nvPicPr>
        <p:blipFill>
          <a:blip r:embed="rId2">
            <a:grayscl/>
            <a:lum bright="20000"/>
          </a:blip>
          <a:srcRect l="31959" t="17176" r="33349" b="66683"/>
          <a:stretch>
            <a:fillRect/>
          </a:stretch>
        </p:blipFill>
        <p:spPr bwMode="auto">
          <a:xfrm>
            <a:off x="214282" y="285728"/>
            <a:ext cx="3586213" cy="2294737"/>
          </a:xfrm>
          <a:prstGeom prst="rect">
            <a:avLst/>
          </a:prstGeom>
          <a:noFill/>
        </p:spPr>
      </p:pic>
      <p:sp>
        <p:nvSpPr>
          <p:cNvPr id="7" name="TextBox 6"/>
          <p:cNvSpPr txBox="1"/>
          <p:nvPr/>
        </p:nvSpPr>
        <p:spPr>
          <a:xfrm>
            <a:off x="428596" y="2643182"/>
            <a:ext cx="3071834" cy="738664"/>
          </a:xfrm>
          <a:prstGeom prst="rect">
            <a:avLst/>
          </a:prstGeom>
          <a:noFill/>
        </p:spPr>
        <p:txBody>
          <a:bodyPr wrap="square" rtlCol="0">
            <a:spAutoFit/>
          </a:bodyPr>
          <a:lstStyle/>
          <a:p>
            <a:pPr algn="ctr"/>
            <a:r>
              <a:rPr lang="ru-RU" sz="1400" i="1" dirty="0" smtClean="0">
                <a:latin typeface="Times New Roman" pitchFamily="18" charset="0"/>
                <a:cs typeface="Times New Roman" pitchFamily="18" charset="0"/>
              </a:rPr>
              <a:t>Витязев Максим Максимович, </a:t>
            </a:r>
          </a:p>
          <a:p>
            <a:pPr algn="ctr"/>
            <a:r>
              <a:rPr lang="ru-RU" sz="1400" i="1" dirty="0" smtClean="0">
                <a:latin typeface="Times New Roman" pitchFamily="18" charset="0"/>
                <a:cs typeface="Times New Roman" pitchFamily="18" charset="0"/>
              </a:rPr>
              <a:t>первый заведующий клубом. </a:t>
            </a:r>
          </a:p>
          <a:p>
            <a:pPr algn="ctr"/>
            <a:r>
              <a:rPr lang="ru-RU" sz="1400" i="1" dirty="0" smtClean="0">
                <a:latin typeface="Times New Roman" pitchFamily="18" charset="0"/>
                <a:cs typeface="Times New Roman" pitchFamily="18" charset="0"/>
              </a:rPr>
              <a:t> Верхний ряд: 1-й справа</a:t>
            </a:r>
            <a:endParaRPr lang="ru-RU" sz="1400" i="1" dirty="0">
              <a:latin typeface="Times New Roman" pitchFamily="18" charset="0"/>
              <a:cs typeface="Times New Roman" pitchFamily="18" charset="0"/>
            </a:endParaRPr>
          </a:p>
        </p:txBody>
      </p:sp>
      <p:pic>
        <p:nvPicPr>
          <p:cNvPr id="1027" name="Picture 3" descr="C:\Documents and Settings\Администратор\Мои документы\Мои рисунки\Изображение\Изображение 152.jpg"/>
          <p:cNvPicPr>
            <a:picLocks noChangeAspect="1" noChangeArrowheads="1"/>
          </p:cNvPicPr>
          <p:nvPr/>
        </p:nvPicPr>
        <p:blipFill>
          <a:blip r:embed="rId3">
            <a:grayscl/>
            <a:lum bright="2000" contrast="4000"/>
          </a:blip>
          <a:srcRect l="12969" t="8756" r="12043" b="60621"/>
          <a:stretch>
            <a:fillRect/>
          </a:stretch>
        </p:blipFill>
        <p:spPr bwMode="auto">
          <a:xfrm>
            <a:off x="142844" y="3500438"/>
            <a:ext cx="3963290" cy="2225909"/>
          </a:xfrm>
          <a:prstGeom prst="rect">
            <a:avLst/>
          </a:prstGeom>
          <a:noFill/>
        </p:spPr>
      </p:pic>
      <p:sp>
        <p:nvSpPr>
          <p:cNvPr id="8" name="TextBox 7"/>
          <p:cNvSpPr txBox="1"/>
          <p:nvPr/>
        </p:nvSpPr>
        <p:spPr>
          <a:xfrm>
            <a:off x="214282" y="6000768"/>
            <a:ext cx="3867341" cy="307777"/>
          </a:xfrm>
          <a:prstGeom prst="rect">
            <a:avLst/>
          </a:prstGeom>
          <a:noFill/>
        </p:spPr>
        <p:txBody>
          <a:bodyPr wrap="none" rtlCol="0">
            <a:spAutoFit/>
          </a:bodyPr>
          <a:lstStyle/>
          <a:p>
            <a:r>
              <a:rPr lang="ru-RU" sz="1400" i="1" dirty="0" smtClean="0">
                <a:latin typeface="Times New Roman" pitchFamily="18" charset="0"/>
                <a:cs typeface="Times New Roman" pitchFamily="18" charset="0"/>
              </a:rPr>
              <a:t>Коллектив художественной самодеятельности</a:t>
            </a:r>
            <a:endParaRPr lang="ru-RU" sz="1400" i="1" dirty="0">
              <a:latin typeface="Times New Roman" pitchFamily="18" charset="0"/>
              <a:cs typeface="Times New Roman" pitchFamily="18" charset="0"/>
            </a:endParaRPr>
          </a:p>
        </p:txBody>
      </p:sp>
      <p:sp>
        <p:nvSpPr>
          <p:cNvPr id="9" name="TextBox 8"/>
          <p:cNvSpPr txBox="1"/>
          <p:nvPr/>
        </p:nvSpPr>
        <p:spPr>
          <a:xfrm>
            <a:off x="2928926" y="5429264"/>
            <a:ext cx="1292854" cy="307777"/>
          </a:xfrm>
          <a:prstGeom prst="rect">
            <a:avLst/>
          </a:prstGeom>
          <a:noFill/>
        </p:spPr>
        <p:txBody>
          <a:bodyPr wrap="square" rtlCol="0">
            <a:spAutoFit/>
          </a:bodyPr>
          <a:lstStyle/>
          <a:p>
            <a:r>
              <a:rPr lang="ru-RU" sz="1400" b="1" i="1" dirty="0" smtClean="0">
                <a:solidFill>
                  <a:schemeClr val="bg1"/>
                </a:solidFill>
                <a:latin typeface="Times New Roman" pitchFamily="18" charset="0"/>
                <a:cs typeface="Times New Roman" pitchFamily="18" charset="0"/>
              </a:rPr>
              <a:t>Фото 1991г.</a:t>
            </a:r>
            <a:endParaRPr lang="ru-RU" sz="1400" b="1" i="1" dirty="0">
              <a:solidFill>
                <a:schemeClr val="bg1"/>
              </a:solidFill>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714876" y="273050"/>
            <a:ext cx="4286280" cy="6370660"/>
          </a:xfrm>
        </p:spPr>
        <p:txBody>
          <a:bodyPr>
            <a:normAutofit fontScale="92500" lnSpcReduction="20000"/>
          </a:bodyPr>
          <a:lstStyle/>
          <a:p>
            <a:pPr algn="just"/>
            <a:r>
              <a:rPr lang="ru-RU" sz="1600" i="1" dirty="0" smtClean="0">
                <a:latin typeface="Times New Roman" pitchFamily="18" charset="0"/>
                <a:cs typeface="Times New Roman" pitchFamily="18" charset="0"/>
              </a:rPr>
              <a:t>В 70-е годы долгое время заведующим клубом был Филиппов Николай Федорович.</a:t>
            </a:r>
          </a:p>
          <a:p>
            <a:pPr algn="just"/>
            <a:r>
              <a:rPr lang="ru-RU" sz="1600" i="1" dirty="0" smtClean="0">
                <a:latin typeface="Times New Roman" pitchFamily="18" charset="0"/>
                <a:cs typeface="Times New Roman" pitchFamily="18" charset="0"/>
              </a:rPr>
              <a:t>В 1984-85 годах работала Витязева Вера Михайловна. </a:t>
            </a:r>
          </a:p>
          <a:p>
            <a:pPr algn="just"/>
            <a:r>
              <a:rPr lang="ru-RU" sz="1600" i="1" dirty="0" smtClean="0">
                <a:latin typeface="Times New Roman" pitchFamily="18" charset="0"/>
                <a:cs typeface="Times New Roman" pitchFamily="18" charset="0"/>
              </a:rPr>
              <a:t>В конце 80-х – в начале 90-х заведующим был Филиппов Гаврил Иванович. </a:t>
            </a:r>
          </a:p>
          <a:p>
            <a:pPr algn="just"/>
            <a:r>
              <a:rPr lang="ru-RU" sz="1600" i="1" dirty="0" smtClean="0">
                <a:latin typeface="Times New Roman" pitchFamily="18" charset="0"/>
                <a:cs typeface="Times New Roman" pitchFamily="18" charset="0"/>
              </a:rPr>
              <a:t>В августе 1990г. художественным руководителем устроилась Рочева Нина Ивановна. Музыкальный работник по образованию, она готовила концерты, занималась фольклором, сама аккомпанировала.  Работала до 1992г., после – учителем музыки в школе и </a:t>
            </a:r>
            <a:r>
              <a:rPr lang="ru-RU" sz="1600" i="1" dirty="0" err="1" smtClean="0">
                <a:latin typeface="Times New Roman" pitchFamily="18" charset="0"/>
                <a:cs typeface="Times New Roman" pitchFamily="18" charset="0"/>
              </a:rPr>
              <a:t>музработником</a:t>
            </a:r>
            <a:r>
              <a:rPr lang="ru-RU" sz="1600" i="1" dirty="0" smtClean="0">
                <a:latin typeface="Times New Roman" pitchFamily="18" charset="0"/>
                <a:cs typeface="Times New Roman" pitchFamily="18" charset="0"/>
              </a:rPr>
              <a:t> в садике.</a:t>
            </a:r>
          </a:p>
          <a:p>
            <a:pPr algn="just"/>
            <a:r>
              <a:rPr lang="ru-RU" sz="1600" i="1" dirty="0" smtClean="0">
                <a:latin typeface="Times New Roman" pitchFamily="18" charset="0"/>
                <a:cs typeface="Times New Roman" pitchFamily="18" charset="0"/>
              </a:rPr>
              <a:t>Долгие годы работниками киносети трудились Истомин Андрей Семенович с супругой Истоминой Тамарой </a:t>
            </a:r>
            <a:r>
              <a:rPr lang="ru-RU" sz="1600" i="1" dirty="0" err="1" smtClean="0">
                <a:latin typeface="Times New Roman" pitchFamily="18" charset="0"/>
                <a:cs typeface="Times New Roman" pitchFamily="18" charset="0"/>
              </a:rPr>
              <a:t>Гурьевной</a:t>
            </a:r>
            <a:r>
              <a:rPr lang="ru-RU" sz="1600" i="1" dirty="0" smtClean="0">
                <a:latin typeface="Times New Roman" pitchFamily="18" charset="0"/>
                <a:cs typeface="Times New Roman" pitchFamily="18" charset="0"/>
              </a:rPr>
              <a:t>. Андрей Семенович показывал кино не только в </a:t>
            </a:r>
            <a:r>
              <a:rPr lang="ru-RU" sz="1600" i="1" dirty="0" err="1" smtClean="0">
                <a:latin typeface="Times New Roman" pitchFamily="18" charset="0"/>
                <a:cs typeface="Times New Roman" pitchFamily="18" charset="0"/>
              </a:rPr>
              <a:t>Мошъюге</a:t>
            </a:r>
            <a:r>
              <a:rPr lang="ru-RU" sz="1600" i="1" dirty="0" smtClean="0">
                <a:latin typeface="Times New Roman" pitchFamily="18" charset="0"/>
                <a:cs typeface="Times New Roman" pitchFamily="18" charset="0"/>
              </a:rPr>
              <a:t>, но и регулярно ездил в Щель и на дальние луга.</a:t>
            </a:r>
          </a:p>
          <a:p>
            <a:pPr algn="just"/>
            <a:r>
              <a:rPr lang="ru-RU" sz="1600" i="1" dirty="0" smtClean="0">
                <a:latin typeface="Times New Roman" pitchFamily="18" charset="0"/>
                <a:cs typeface="Times New Roman" pitchFamily="18" charset="0"/>
              </a:rPr>
              <a:t>С 1991г. и по сей день директором Дома культуры работает </a:t>
            </a:r>
            <a:r>
              <a:rPr lang="ru-RU" sz="1600" i="1" dirty="0" err="1" smtClean="0">
                <a:latin typeface="Times New Roman" pitchFamily="18" charset="0"/>
                <a:cs typeface="Times New Roman" pitchFamily="18" charset="0"/>
              </a:rPr>
              <a:t>Сметанин</a:t>
            </a:r>
            <a:r>
              <a:rPr lang="ru-RU" sz="1600" i="1" dirty="0" smtClean="0">
                <a:latin typeface="Times New Roman" pitchFamily="18" charset="0"/>
                <a:cs typeface="Times New Roman" pitchFamily="18" charset="0"/>
              </a:rPr>
              <a:t> Илья Павлович. До 2007г. работал один.</a:t>
            </a:r>
          </a:p>
          <a:p>
            <a:pPr algn="just"/>
            <a:r>
              <a:rPr lang="ru-RU" sz="1600" i="1" dirty="0" smtClean="0">
                <a:latin typeface="Times New Roman" pitchFamily="18" charset="0"/>
                <a:cs typeface="Times New Roman" pitchFamily="18" charset="0"/>
              </a:rPr>
              <a:t>С 2007г. </a:t>
            </a:r>
            <a:r>
              <a:rPr lang="ru-RU" sz="1600" i="1" dirty="0" err="1" smtClean="0">
                <a:latin typeface="Times New Roman" pitchFamily="18" charset="0"/>
                <a:cs typeface="Times New Roman" pitchFamily="18" charset="0"/>
              </a:rPr>
              <a:t>культорганизатором</a:t>
            </a:r>
            <a:r>
              <a:rPr lang="ru-RU" sz="1600" i="1" dirty="0" smtClean="0">
                <a:latin typeface="Times New Roman" pitchFamily="18" charset="0"/>
                <a:cs typeface="Times New Roman" pitchFamily="18" charset="0"/>
              </a:rPr>
              <a:t>, а затем режиссером Дома досуга работает Андреева Александра Васильевна. </a:t>
            </a:r>
          </a:p>
          <a:p>
            <a:pPr algn="just"/>
            <a:r>
              <a:rPr lang="ru-RU" sz="1600" i="1" dirty="0" smtClean="0">
                <a:latin typeface="Times New Roman" pitchFamily="18" charset="0"/>
                <a:cs typeface="Times New Roman" pitchFamily="18" charset="0"/>
              </a:rPr>
              <a:t>В Доме досуга проводятся интересные тематические вечера, вечера отдыха, концерты, театрализованные представления.</a:t>
            </a:r>
          </a:p>
          <a:p>
            <a:pPr algn="just"/>
            <a:endParaRPr lang="ru-RU" sz="1800" i="1" dirty="0" smtClean="0">
              <a:latin typeface="Times New Roman" pitchFamily="18" charset="0"/>
              <a:cs typeface="Times New Roman" pitchFamily="18" charset="0"/>
            </a:endParaRPr>
          </a:p>
        </p:txBody>
      </p:sp>
      <p:sp>
        <p:nvSpPr>
          <p:cNvPr id="4" name="Текст 3"/>
          <p:cNvSpPr>
            <a:spLocks noGrp="1"/>
          </p:cNvSpPr>
          <p:nvPr>
            <p:ph type="body" sz="half" idx="2"/>
          </p:nvPr>
        </p:nvSpPr>
        <p:spPr>
          <a:xfrm>
            <a:off x="2428860" y="571480"/>
            <a:ext cx="2000264" cy="2286016"/>
          </a:xfrm>
        </p:spPr>
        <p:txBody>
          <a:bodyPr>
            <a:normAutofit/>
          </a:bodyPr>
          <a:lstStyle/>
          <a:p>
            <a:pPr algn="ctr"/>
            <a:r>
              <a:rPr lang="ru-RU" i="1" dirty="0" err="1" smtClean="0">
                <a:latin typeface="Times New Roman" pitchFamily="18" charset="0"/>
                <a:cs typeface="Times New Roman" pitchFamily="18" charset="0"/>
              </a:rPr>
              <a:t>Вокуева</a:t>
            </a:r>
            <a:r>
              <a:rPr lang="ru-RU" i="1" dirty="0" smtClean="0">
                <a:latin typeface="Times New Roman" pitchFamily="18" charset="0"/>
                <a:cs typeface="Times New Roman" pitchFamily="18" charset="0"/>
              </a:rPr>
              <a:t> (Филиппова) Виктория Яковлевна, уроженка </a:t>
            </a:r>
            <a:r>
              <a:rPr lang="ru-RU" i="1" dirty="0" err="1" smtClean="0">
                <a:latin typeface="Times New Roman" pitchFamily="18" charset="0"/>
                <a:cs typeface="Times New Roman" pitchFamily="18" charset="0"/>
              </a:rPr>
              <a:t>д.Мошъюга</a:t>
            </a:r>
            <a:r>
              <a:rPr lang="ru-RU" i="1" dirty="0" smtClean="0">
                <a:latin typeface="Times New Roman" pitchFamily="18" charset="0"/>
                <a:cs typeface="Times New Roman" pitchFamily="18" charset="0"/>
              </a:rPr>
              <a:t>, руководитель отдела культуры Администрации МР «</a:t>
            </a:r>
            <a:r>
              <a:rPr lang="ru-RU" i="1" dirty="0" err="1" smtClean="0">
                <a:latin typeface="Times New Roman" pitchFamily="18" charset="0"/>
                <a:cs typeface="Times New Roman" pitchFamily="18" charset="0"/>
              </a:rPr>
              <a:t>Ижемский</a:t>
            </a:r>
            <a:r>
              <a:rPr lang="ru-RU" i="1" dirty="0" smtClean="0">
                <a:latin typeface="Times New Roman" pitchFamily="18" charset="0"/>
                <a:cs typeface="Times New Roman" pitchFamily="18" charset="0"/>
              </a:rPr>
              <a:t>»</a:t>
            </a:r>
          </a:p>
          <a:p>
            <a:pPr algn="ctr"/>
            <a:endParaRPr lang="ru-RU" dirty="0"/>
          </a:p>
        </p:txBody>
      </p:sp>
      <p:pic>
        <p:nvPicPr>
          <p:cNvPr id="5" name="Picture 2" descr="C:\Documents and Settings\Администратор\Мои документы\Мои рисунки\Изображение\Изображение 191.jpg"/>
          <p:cNvPicPr>
            <a:picLocks noChangeAspect="1" noChangeArrowheads="1"/>
          </p:cNvPicPr>
          <p:nvPr/>
        </p:nvPicPr>
        <p:blipFill>
          <a:blip r:embed="rId2">
            <a:grayscl/>
            <a:lum bright="8000" contrast="21000"/>
          </a:blip>
          <a:srcRect l="65308" t="15492" r="10653" b="58600"/>
          <a:stretch>
            <a:fillRect/>
          </a:stretch>
        </p:blipFill>
        <p:spPr bwMode="auto">
          <a:xfrm>
            <a:off x="500034" y="357166"/>
            <a:ext cx="1718934" cy="2547842"/>
          </a:xfrm>
          <a:prstGeom prst="rect">
            <a:avLst/>
          </a:prstGeom>
          <a:noFill/>
        </p:spPr>
      </p:pic>
      <p:pic>
        <p:nvPicPr>
          <p:cNvPr id="2050" name="Picture 2" descr="C:\Documents and Settings\Администратор\Мои документы\Мои рисунки\Изображение\Изображение 160.jpg"/>
          <p:cNvPicPr>
            <a:picLocks noChangeAspect="1" noChangeArrowheads="1"/>
          </p:cNvPicPr>
          <p:nvPr/>
        </p:nvPicPr>
        <p:blipFill>
          <a:blip r:embed="rId3">
            <a:lum bright="11000" contrast="20000"/>
          </a:blip>
          <a:srcRect l="24085" t="15492" r="22696" b="61632"/>
          <a:stretch>
            <a:fillRect/>
          </a:stretch>
        </p:blipFill>
        <p:spPr bwMode="auto">
          <a:xfrm>
            <a:off x="214282" y="3071810"/>
            <a:ext cx="4384578" cy="2592011"/>
          </a:xfrm>
          <a:prstGeom prst="rect">
            <a:avLst/>
          </a:prstGeom>
          <a:noFill/>
        </p:spPr>
      </p:pic>
      <p:sp>
        <p:nvSpPr>
          <p:cNvPr id="8" name="TextBox 7"/>
          <p:cNvSpPr txBox="1"/>
          <p:nvPr/>
        </p:nvSpPr>
        <p:spPr>
          <a:xfrm>
            <a:off x="285720" y="5786454"/>
            <a:ext cx="4429156" cy="954107"/>
          </a:xfrm>
          <a:prstGeom prst="rect">
            <a:avLst/>
          </a:prstGeom>
          <a:noFill/>
        </p:spPr>
        <p:txBody>
          <a:bodyPr wrap="square" rtlCol="0">
            <a:spAutoFit/>
          </a:bodyPr>
          <a:lstStyle/>
          <a:p>
            <a:pPr algn="just"/>
            <a:r>
              <a:rPr lang="ru-RU" sz="1400" i="1" dirty="0" smtClean="0">
                <a:latin typeface="Times New Roman" pitchFamily="18" charset="0"/>
                <a:cs typeface="Times New Roman" pitchFamily="18" charset="0"/>
              </a:rPr>
              <a:t>Концерт к 65-летию Победы. </a:t>
            </a:r>
          </a:p>
          <a:p>
            <a:pPr algn="just"/>
            <a:r>
              <a:rPr lang="ru-RU" sz="1400" i="1" dirty="0" smtClean="0">
                <a:latin typeface="Times New Roman" pitchFamily="18" charset="0"/>
                <a:cs typeface="Times New Roman" pitchFamily="18" charset="0"/>
              </a:rPr>
              <a:t>Верхний ряд: 5-й слева – </a:t>
            </a:r>
            <a:r>
              <a:rPr lang="ru-RU" sz="1400" i="1" dirty="0" err="1" smtClean="0">
                <a:latin typeface="Times New Roman" pitchFamily="18" charset="0"/>
                <a:cs typeface="Times New Roman" pitchFamily="18" charset="0"/>
              </a:rPr>
              <a:t>Сметанин</a:t>
            </a:r>
            <a:r>
              <a:rPr lang="ru-RU" sz="1400" i="1" dirty="0" smtClean="0">
                <a:latin typeface="Times New Roman" pitchFamily="18" charset="0"/>
                <a:cs typeface="Times New Roman" pitchFamily="18" charset="0"/>
              </a:rPr>
              <a:t> Илья Павлович,</a:t>
            </a:r>
          </a:p>
          <a:p>
            <a:pPr algn="just"/>
            <a:r>
              <a:rPr lang="ru-RU" sz="1400" i="1" dirty="0" smtClean="0">
                <a:latin typeface="Times New Roman" pitchFamily="18" charset="0"/>
                <a:cs typeface="Times New Roman" pitchFamily="18" charset="0"/>
              </a:rPr>
              <a:t> 4-ая справа – Андреева Александра Васильевна.</a:t>
            </a:r>
          </a:p>
          <a:p>
            <a:pPr algn="just"/>
            <a:r>
              <a:rPr lang="ru-RU" sz="1400" i="1" dirty="0" smtClean="0">
                <a:latin typeface="Times New Roman" pitchFamily="18" charset="0"/>
                <a:cs typeface="Times New Roman" pitchFamily="18" charset="0"/>
              </a:rPr>
              <a:t>Нижний ряд: 2-ая слева – Рочева Нина Ивановна.</a:t>
            </a:r>
            <a:endParaRPr lang="ru-RU" sz="1400" i="1" dirty="0">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143240" y="142852"/>
            <a:ext cx="5786478" cy="6715148"/>
          </a:xfrm>
        </p:spPr>
        <p:txBody>
          <a:bodyPr>
            <a:normAutofit fontScale="92500"/>
          </a:bodyPr>
          <a:lstStyle/>
          <a:p>
            <a:pPr algn="ctr">
              <a:buNone/>
            </a:pPr>
            <a:r>
              <a:rPr lang="ru-RU" sz="1800" b="1" i="1" dirty="0" smtClean="0">
                <a:latin typeface="Times New Roman" pitchFamily="18" charset="0"/>
                <a:cs typeface="Times New Roman" pitchFamily="18" charset="0"/>
              </a:rPr>
              <a:t>Здравоохранение </a:t>
            </a:r>
            <a:r>
              <a:rPr lang="ru-RU" sz="1800" b="1" i="1" dirty="0" err="1" smtClean="0">
                <a:latin typeface="Times New Roman" pitchFamily="18" charset="0"/>
                <a:cs typeface="Times New Roman" pitchFamily="18" charset="0"/>
              </a:rPr>
              <a:t>д.Мошъюга</a:t>
            </a:r>
            <a:r>
              <a:rPr lang="ru-RU" sz="1800" b="1" i="1" dirty="0" smtClean="0">
                <a:latin typeface="Times New Roman" pitchFamily="18" charset="0"/>
                <a:cs typeface="Times New Roman" pitchFamily="18" charset="0"/>
              </a:rPr>
              <a:t>.</a:t>
            </a:r>
          </a:p>
          <a:p>
            <a:pPr algn="just"/>
            <a:r>
              <a:rPr lang="ru-RU" sz="1600" i="1" dirty="0" err="1" smtClean="0">
                <a:latin typeface="Times New Roman" pitchFamily="18" charset="0"/>
                <a:cs typeface="Times New Roman" pitchFamily="18" charset="0"/>
              </a:rPr>
              <a:t>Вокуев</a:t>
            </a:r>
            <a:r>
              <a:rPr lang="ru-RU" sz="1600" i="1" dirty="0" smtClean="0">
                <a:latin typeface="Times New Roman" pitchFamily="18" charset="0"/>
                <a:cs typeface="Times New Roman" pitchFamily="18" charset="0"/>
              </a:rPr>
              <a:t> Яков Степанович в годы первой мировой войны был военным фельдшером. Вернувшись домой, он на общественных началах начал работать фельдшером, поскольку в селе не было  фельдшерского пункта и медработника. Он охотно оказывал медицинскую помощь односельчанам. Нередко покупал в аптеках нужные лекарства и давал больным. </a:t>
            </a:r>
          </a:p>
          <a:p>
            <a:pPr algn="just"/>
            <a:r>
              <a:rPr lang="ru-RU" sz="1600" i="1" dirty="0" smtClean="0">
                <a:latin typeface="Times New Roman" pitchFamily="18" charset="0"/>
                <a:cs typeface="Times New Roman" pitchFamily="18" charset="0"/>
              </a:rPr>
              <a:t>У Николая Кононовича было прозвище врач. Интересный был человек, добрый, с юмором. Прозвище получил из-за того, что помог односельчанам лечиться травами, овощами. Лекарственных трав знал очень много. Выращивал и раздавал односельчанам семена различных культур.</a:t>
            </a:r>
          </a:p>
          <a:p>
            <a:pPr algn="just"/>
            <a:r>
              <a:rPr lang="ru-RU" sz="1600" i="1" dirty="0" smtClean="0">
                <a:latin typeface="Times New Roman" pitchFamily="18" charset="0"/>
                <a:cs typeface="Times New Roman" pitchFamily="18" charset="0"/>
              </a:rPr>
              <a:t>В 1938г. в </a:t>
            </a:r>
            <a:r>
              <a:rPr lang="ru-RU" sz="1600" i="1" dirty="0" err="1" smtClean="0">
                <a:latin typeface="Times New Roman" pitchFamily="18" charset="0"/>
                <a:cs typeface="Times New Roman" pitchFamily="18" charset="0"/>
              </a:rPr>
              <a:t>Мошъюге</a:t>
            </a:r>
            <a:r>
              <a:rPr lang="ru-RU" sz="1600" i="1" dirty="0" smtClean="0">
                <a:latin typeface="Times New Roman" pitchFamily="18" charset="0"/>
                <a:cs typeface="Times New Roman" pitchFamily="18" charset="0"/>
              </a:rPr>
              <a:t> открыли фельдшерский пункт.</a:t>
            </a:r>
          </a:p>
          <a:p>
            <a:pPr algn="just"/>
            <a:r>
              <a:rPr lang="ru-RU" sz="1600" i="1" dirty="0" smtClean="0">
                <a:latin typeface="Times New Roman" pitchFamily="18" charset="0"/>
                <a:cs typeface="Times New Roman" pitchFamily="18" charset="0"/>
              </a:rPr>
              <a:t>В феврале 1943г. Анастасию Ивановну Филиппову, уроженку с.Зеленец </a:t>
            </a:r>
            <a:r>
              <a:rPr lang="ru-RU" sz="1600" i="1" dirty="0" err="1" smtClean="0">
                <a:latin typeface="Times New Roman" pitchFamily="18" charset="0"/>
                <a:cs typeface="Times New Roman" pitchFamily="18" charset="0"/>
              </a:rPr>
              <a:t>Сыктывдинского</a:t>
            </a:r>
            <a:r>
              <a:rPr lang="ru-RU" sz="1600" i="1" dirty="0" smtClean="0">
                <a:latin typeface="Times New Roman" pitchFamily="18" charset="0"/>
                <a:cs typeface="Times New Roman" pitchFamily="18" charset="0"/>
              </a:rPr>
              <a:t> района, проработавшую 4 года акушером в </a:t>
            </a:r>
            <a:r>
              <a:rPr lang="ru-RU" sz="1600" i="1" dirty="0" err="1" smtClean="0">
                <a:latin typeface="Times New Roman" pitchFamily="18" charset="0"/>
                <a:cs typeface="Times New Roman" pitchFamily="18" charset="0"/>
              </a:rPr>
              <a:t>Красноборе</a:t>
            </a:r>
            <a:r>
              <a:rPr lang="ru-RU" sz="1600" i="1" dirty="0" smtClean="0">
                <a:latin typeface="Times New Roman" pitchFamily="18" charset="0"/>
                <a:cs typeface="Times New Roman" pitchFamily="18" charset="0"/>
              </a:rPr>
              <a:t> и показавшую себя энергичным, знающим акушером, направляют в качестве заведующей в деревню. Село отдаленное от больницы, райцентра, приходилось медработнику оказывать разную медпомощь. Роды у женщин акушерка принимала в приспособленном  под акушерский пункт здании, случалось и у роженицы дома. В 1954г. в деревне открылись детские ясли и Анастасию Ивановну назначили заведующей, там она проработала до выхода на пенсию в 1969г. Но как опытного акушера часто приглашали Анастасию Ивановну к роженице. Имеет благодарности от главврачей, медали «За доблестный труд в Великой Отечественной войне, «Ветеран труда».Избиралась несколько созывов депутатом в сельсовет.</a:t>
            </a:r>
          </a:p>
        </p:txBody>
      </p:sp>
      <p:pic>
        <p:nvPicPr>
          <p:cNvPr id="4098" name="Picture 2" descr="C:\Documents and Settings\Администратор\Мои документы\Мои рисунки\Изображение\Изображение 154.jpg"/>
          <p:cNvPicPr>
            <a:picLocks noChangeAspect="1" noChangeArrowheads="1"/>
          </p:cNvPicPr>
          <p:nvPr/>
        </p:nvPicPr>
        <p:blipFill>
          <a:blip r:embed="rId2">
            <a:grayscl/>
            <a:lum bright="27000" contrast="1000"/>
          </a:blip>
          <a:srcRect l="30570" t="25596" r="48170" b="51191"/>
          <a:stretch>
            <a:fillRect/>
          </a:stretch>
        </p:blipFill>
        <p:spPr bwMode="auto">
          <a:xfrm>
            <a:off x="642910" y="428604"/>
            <a:ext cx="2395989" cy="3597822"/>
          </a:xfrm>
          <a:prstGeom prst="rect">
            <a:avLst/>
          </a:prstGeom>
          <a:noFill/>
        </p:spPr>
      </p:pic>
      <p:sp>
        <p:nvSpPr>
          <p:cNvPr id="6" name="TextBox 5"/>
          <p:cNvSpPr txBox="1"/>
          <p:nvPr/>
        </p:nvSpPr>
        <p:spPr>
          <a:xfrm>
            <a:off x="285720" y="4000504"/>
            <a:ext cx="3000396" cy="954107"/>
          </a:xfrm>
          <a:prstGeom prst="rect">
            <a:avLst/>
          </a:prstGeom>
          <a:noFill/>
        </p:spPr>
        <p:txBody>
          <a:bodyPr wrap="square" rtlCol="0">
            <a:spAutoFit/>
          </a:bodyPr>
          <a:lstStyle/>
          <a:p>
            <a:pPr algn="just"/>
            <a:r>
              <a:rPr lang="ru-RU" sz="1400" i="1" dirty="0" smtClean="0">
                <a:latin typeface="Times New Roman" pitchFamily="18" charset="0"/>
                <a:cs typeface="Times New Roman" pitchFamily="18" charset="0"/>
              </a:rPr>
              <a:t>Филиппова Анастасия Ивановна, заведующая акушерским пунктом  в 1943-54г., заведующая детскими яслями в 1954-69г.</a:t>
            </a:r>
            <a:endParaRPr lang="ru-RU" sz="1400" i="1" dirty="0">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00562" y="273050"/>
            <a:ext cx="4500594" cy="6584950"/>
          </a:xfrm>
        </p:spPr>
        <p:txBody>
          <a:bodyPr>
            <a:normAutofit lnSpcReduction="10000"/>
          </a:bodyPr>
          <a:lstStyle/>
          <a:p>
            <a:pPr algn="just"/>
            <a:r>
              <a:rPr lang="ru-RU" sz="1600" i="1" dirty="0" smtClean="0">
                <a:latin typeface="Times New Roman" pitchFamily="18" charset="0"/>
                <a:cs typeface="Times New Roman" pitchFamily="18" charset="0"/>
              </a:rPr>
              <a:t>Дмитрий Алексеевич и Лидия Григорьевна </a:t>
            </a:r>
            <a:r>
              <a:rPr lang="ru-RU" sz="1600" i="1" dirty="0" err="1" smtClean="0">
                <a:latin typeface="Times New Roman" pitchFamily="18" charset="0"/>
                <a:cs typeface="Times New Roman" pitchFamily="18" charset="0"/>
              </a:rPr>
              <a:t>Сметанины</a:t>
            </a:r>
            <a:r>
              <a:rPr lang="ru-RU" sz="1600" i="1" dirty="0" smtClean="0">
                <a:latin typeface="Times New Roman" pitchFamily="18" charset="0"/>
                <a:cs typeface="Times New Roman" pitchFamily="18" charset="0"/>
              </a:rPr>
              <a:t> в </a:t>
            </a:r>
            <a:r>
              <a:rPr lang="ru-RU" sz="1600" i="1" dirty="0" err="1" smtClean="0">
                <a:latin typeface="Times New Roman" pitchFamily="18" charset="0"/>
                <a:cs typeface="Times New Roman" pitchFamily="18" charset="0"/>
              </a:rPr>
              <a:t>Мошъюгу</a:t>
            </a:r>
            <a:r>
              <a:rPr lang="ru-RU" sz="1600" i="1" dirty="0" smtClean="0">
                <a:latin typeface="Times New Roman" pitchFamily="18" charset="0"/>
                <a:cs typeface="Times New Roman" pitchFamily="18" charset="0"/>
              </a:rPr>
              <a:t> приехали в 1954г. Четверть века работали супруги: он – фельдшером, она – акушеркой. По  инициативе Д.А.Сметанина при фельдшерском пункте было открыто родильное отделение. В разговорах с людьми он не раз говорил: медик должен не только лекарствами и скальпелем лечить, но и добрым словом.</a:t>
            </a:r>
          </a:p>
          <a:p>
            <a:pPr algn="just"/>
            <a:r>
              <a:rPr lang="ru-RU" sz="1600" i="1" dirty="0" smtClean="0">
                <a:latin typeface="Times New Roman" pitchFamily="18" charset="0"/>
                <a:cs typeface="Times New Roman" pitchFamily="18" charset="0"/>
              </a:rPr>
              <a:t> Медпункт тогда находился в старом двухэтажном доме. Санитаркой работала Анастасия Харитоновна, затем работали Филиппова Анфиса Ефимовна, Истомина Домна.</a:t>
            </a:r>
          </a:p>
          <a:p>
            <a:pPr algn="just"/>
            <a:r>
              <a:rPr lang="ru-RU" sz="1600" i="1" dirty="0" smtClean="0">
                <a:latin typeface="Times New Roman" pitchFamily="18" charset="0"/>
                <a:cs typeface="Times New Roman" pitchFamily="18" charset="0"/>
              </a:rPr>
              <a:t>С 1979г. работает заведующей  Рочева Надежда Алексеевна. Стаж ее работы в ФАП – 35 лет. </a:t>
            </a:r>
          </a:p>
          <a:p>
            <a:pPr algn="just"/>
            <a:r>
              <a:rPr lang="ru-RU" sz="1600" i="1" dirty="0" smtClean="0">
                <a:latin typeface="Times New Roman" pitchFamily="18" charset="0"/>
                <a:cs typeface="Times New Roman" pitchFamily="18" charset="0"/>
              </a:rPr>
              <a:t>В 1987г. ФАП перешел в новое здание.</a:t>
            </a:r>
          </a:p>
          <a:p>
            <a:pPr algn="just"/>
            <a:r>
              <a:rPr lang="ru-RU" sz="1600" i="1" dirty="0" smtClean="0">
                <a:latin typeface="Times New Roman" pitchFamily="18" charset="0"/>
                <a:cs typeface="Times New Roman" pitchFamily="18" charset="0"/>
              </a:rPr>
              <a:t> С 1987г. четверть века работала санитаркой </a:t>
            </a:r>
            <a:r>
              <a:rPr lang="ru-RU" sz="1600" i="1" dirty="0" err="1" smtClean="0">
                <a:latin typeface="Times New Roman" pitchFamily="18" charset="0"/>
                <a:cs typeface="Times New Roman" pitchFamily="18" charset="0"/>
              </a:rPr>
              <a:t>Вокуева</a:t>
            </a:r>
            <a:r>
              <a:rPr lang="ru-RU" sz="1600" i="1" dirty="0" smtClean="0">
                <a:latin typeface="Times New Roman" pitchFamily="18" charset="0"/>
                <a:cs typeface="Times New Roman" pitchFamily="18" charset="0"/>
              </a:rPr>
              <a:t> Александра </a:t>
            </a:r>
            <a:r>
              <a:rPr lang="ru-RU" sz="1600" i="1" dirty="0" err="1" smtClean="0">
                <a:latin typeface="Times New Roman" pitchFamily="18" charset="0"/>
                <a:cs typeface="Times New Roman" pitchFamily="18" charset="0"/>
              </a:rPr>
              <a:t>Лазарьевна</a:t>
            </a:r>
            <a:r>
              <a:rPr lang="ru-RU" sz="1600" i="1" dirty="0" smtClean="0">
                <a:latin typeface="Times New Roman" pitchFamily="18" charset="0"/>
                <a:cs typeface="Times New Roman" pitchFamily="18" charset="0"/>
              </a:rPr>
              <a:t>. </a:t>
            </a:r>
          </a:p>
          <a:p>
            <a:pPr algn="just"/>
            <a:r>
              <a:rPr lang="ru-RU" sz="1600" i="1" dirty="0" smtClean="0">
                <a:latin typeface="Times New Roman" pitchFamily="18" charset="0"/>
                <a:cs typeface="Times New Roman" pitchFamily="18" charset="0"/>
              </a:rPr>
              <a:t>С 1989г. по 2011г работала медсестрой </a:t>
            </a:r>
            <a:r>
              <a:rPr lang="ru-RU" sz="1600" i="1" dirty="0" err="1" smtClean="0">
                <a:latin typeface="Times New Roman" pitchFamily="18" charset="0"/>
                <a:cs typeface="Times New Roman" pitchFamily="18" charset="0"/>
              </a:rPr>
              <a:t>Вокуева</a:t>
            </a:r>
            <a:r>
              <a:rPr lang="ru-RU" sz="1600" i="1" dirty="0" smtClean="0">
                <a:latin typeface="Times New Roman" pitchFamily="18" charset="0"/>
                <a:cs typeface="Times New Roman" pitchFamily="18" charset="0"/>
              </a:rPr>
              <a:t> Любовь Михайловна. </a:t>
            </a:r>
          </a:p>
          <a:p>
            <a:pPr algn="just"/>
            <a:r>
              <a:rPr lang="ru-RU" sz="1600" i="1" dirty="0" smtClean="0">
                <a:latin typeface="Times New Roman" pitchFamily="18" charset="0"/>
                <a:cs typeface="Times New Roman" pitchFamily="18" charset="0"/>
              </a:rPr>
              <a:t>Ныне работают Рочева Надежда Алексеевна (заведующая), </a:t>
            </a:r>
            <a:r>
              <a:rPr lang="ru-RU" sz="1600" i="1" dirty="0" err="1" smtClean="0">
                <a:latin typeface="Times New Roman" pitchFamily="18" charset="0"/>
                <a:cs typeface="Times New Roman" pitchFamily="18" charset="0"/>
              </a:rPr>
              <a:t>Вокуева</a:t>
            </a:r>
            <a:r>
              <a:rPr lang="ru-RU" sz="1600" i="1" dirty="0" smtClean="0">
                <a:latin typeface="Times New Roman" pitchFamily="18" charset="0"/>
                <a:cs typeface="Times New Roman" pitchFamily="18" charset="0"/>
              </a:rPr>
              <a:t> Наталья Даниловна (медсестра), </a:t>
            </a:r>
            <a:r>
              <a:rPr lang="ru-RU" sz="1600" i="1" dirty="0" err="1" smtClean="0">
                <a:latin typeface="Times New Roman" pitchFamily="18" charset="0"/>
                <a:cs typeface="Times New Roman" pitchFamily="18" charset="0"/>
              </a:rPr>
              <a:t>Вокуева</a:t>
            </a:r>
            <a:r>
              <a:rPr lang="ru-RU" sz="1600" i="1" dirty="0" smtClean="0">
                <a:latin typeface="Times New Roman" pitchFamily="18" charset="0"/>
                <a:cs typeface="Times New Roman" pitchFamily="18" charset="0"/>
              </a:rPr>
              <a:t> Татьяна Николаевна (санитарка).</a:t>
            </a:r>
          </a:p>
        </p:txBody>
      </p:sp>
      <p:pic>
        <p:nvPicPr>
          <p:cNvPr id="1026" name="Picture 2" descr="C:\Documents and Settings\Администратор\Мои документы\Мои рисунки\Изображение\Изображение 192.jpg"/>
          <p:cNvPicPr>
            <a:picLocks noChangeAspect="1" noChangeArrowheads="1"/>
          </p:cNvPicPr>
          <p:nvPr/>
        </p:nvPicPr>
        <p:blipFill>
          <a:blip r:embed="rId2"/>
          <a:srcRect l="20380" t="9430" r="12043" b="57927"/>
          <a:stretch>
            <a:fillRect/>
          </a:stretch>
        </p:blipFill>
        <p:spPr bwMode="auto">
          <a:xfrm>
            <a:off x="357158" y="3500438"/>
            <a:ext cx="4149360" cy="2756563"/>
          </a:xfrm>
          <a:prstGeom prst="rect">
            <a:avLst/>
          </a:prstGeom>
          <a:noFill/>
        </p:spPr>
      </p:pic>
      <p:sp>
        <p:nvSpPr>
          <p:cNvPr id="6" name="TextBox 5"/>
          <p:cNvSpPr txBox="1"/>
          <p:nvPr/>
        </p:nvSpPr>
        <p:spPr>
          <a:xfrm>
            <a:off x="428596" y="6215082"/>
            <a:ext cx="4214842" cy="646331"/>
          </a:xfrm>
          <a:prstGeom prst="rect">
            <a:avLst/>
          </a:prstGeom>
          <a:noFill/>
        </p:spPr>
        <p:txBody>
          <a:bodyPr wrap="square" rtlCol="0">
            <a:spAutoFit/>
          </a:bodyPr>
          <a:lstStyle/>
          <a:p>
            <a:pPr algn="ctr"/>
            <a:r>
              <a:rPr lang="ru-RU" sz="1200" i="1" dirty="0" err="1" smtClean="0">
                <a:latin typeface="Times New Roman" pitchFamily="18" charset="0"/>
                <a:cs typeface="Times New Roman" pitchFamily="18" charset="0"/>
              </a:rPr>
              <a:t>Вокуева</a:t>
            </a:r>
            <a:r>
              <a:rPr lang="ru-RU" sz="1200" i="1" dirty="0" smtClean="0">
                <a:latin typeface="Times New Roman" pitchFamily="18" charset="0"/>
                <a:cs typeface="Times New Roman" pitchFamily="18" charset="0"/>
              </a:rPr>
              <a:t> Любовь Михайловна (медсестра),</a:t>
            </a:r>
          </a:p>
          <a:p>
            <a:pPr algn="ctr"/>
            <a:r>
              <a:rPr lang="ru-RU" sz="1200" i="1" dirty="0" smtClean="0">
                <a:latin typeface="Times New Roman" pitchFamily="18" charset="0"/>
                <a:cs typeface="Times New Roman" pitchFamily="18" charset="0"/>
              </a:rPr>
              <a:t> </a:t>
            </a:r>
            <a:r>
              <a:rPr lang="ru-RU" sz="1200" i="1" dirty="0" err="1" smtClean="0">
                <a:latin typeface="Times New Roman" pitchFamily="18" charset="0"/>
                <a:cs typeface="Times New Roman" pitchFamily="18" charset="0"/>
              </a:rPr>
              <a:t>Вокуева</a:t>
            </a:r>
            <a:r>
              <a:rPr lang="ru-RU" sz="1200" i="1" dirty="0" smtClean="0">
                <a:latin typeface="Times New Roman" pitchFamily="18" charset="0"/>
                <a:cs typeface="Times New Roman" pitchFamily="18" charset="0"/>
              </a:rPr>
              <a:t> Александра </a:t>
            </a:r>
            <a:r>
              <a:rPr lang="ru-RU" sz="1200" i="1" dirty="0" err="1" smtClean="0">
                <a:latin typeface="Times New Roman" pitchFamily="18" charset="0"/>
                <a:cs typeface="Times New Roman" pitchFamily="18" charset="0"/>
              </a:rPr>
              <a:t>Лазарьевна</a:t>
            </a:r>
            <a:r>
              <a:rPr lang="ru-RU" sz="1200" i="1" dirty="0" smtClean="0">
                <a:latin typeface="Times New Roman" pitchFamily="18" charset="0"/>
                <a:cs typeface="Times New Roman" pitchFamily="18" charset="0"/>
              </a:rPr>
              <a:t> (санитарка), Рочева Надежда Алексеевна (заведующая)</a:t>
            </a:r>
            <a:endParaRPr lang="ru-RU" sz="1200" i="1" dirty="0">
              <a:latin typeface="Times New Roman" pitchFamily="18" charset="0"/>
              <a:cs typeface="Times New Roman" pitchFamily="18" charset="0"/>
            </a:endParaRPr>
          </a:p>
        </p:txBody>
      </p:sp>
      <p:pic>
        <p:nvPicPr>
          <p:cNvPr id="1027" name="Picture 3" descr="C:\Documents and Settings\Администратор\Мои документы\Мои рисунки\Изображение\Изображение 193.jpg"/>
          <p:cNvPicPr>
            <a:picLocks noChangeAspect="1" noChangeArrowheads="1"/>
          </p:cNvPicPr>
          <p:nvPr/>
        </p:nvPicPr>
        <p:blipFill>
          <a:blip r:embed="rId3"/>
          <a:srcRect l="21306" t="14819" r="19453" b="54896"/>
          <a:stretch>
            <a:fillRect/>
          </a:stretch>
        </p:blipFill>
        <p:spPr bwMode="auto">
          <a:xfrm>
            <a:off x="500034" y="214290"/>
            <a:ext cx="3913780" cy="2751655"/>
          </a:xfrm>
          <a:prstGeom prst="rect">
            <a:avLst/>
          </a:prstGeom>
          <a:noFill/>
        </p:spPr>
      </p:pic>
      <p:sp>
        <p:nvSpPr>
          <p:cNvPr id="8" name="TextBox 7"/>
          <p:cNvSpPr txBox="1"/>
          <p:nvPr/>
        </p:nvSpPr>
        <p:spPr>
          <a:xfrm>
            <a:off x="1428728" y="3000372"/>
            <a:ext cx="2067617" cy="276999"/>
          </a:xfrm>
          <a:prstGeom prst="rect">
            <a:avLst/>
          </a:prstGeom>
          <a:noFill/>
        </p:spPr>
        <p:txBody>
          <a:bodyPr wrap="square" rtlCol="0">
            <a:spAutoFit/>
          </a:bodyPr>
          <a:lstStyle/>
          <a:p>
            <a:pPr algn="ctr"/>
            <a:r>
              <a:rPr lang="ru-RU" sz="1200" i="1" dirty="0" smtClean="0">
                <a:latin typeface="Times New Roman" pitchFamily="18" charset="0"/>
                <a:cs typeface="Times New Roman" pitchFamily="18" charset="0"/>
              </a:rPr>
              <a:t>Рочева Надежда Алексеевна</a:t>
            </a:r>
            <a:endParaRPr lang="ru-RU" sz="1200" i="1" dirty="0">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5050" y="273050"/>
            <a:ext cx="5283230" cy="6227784"/>
          </a:xfrm>
        </p:spPr>
        <p:txBody>
          <a:bodyPr>
            <a:normAutofit fontScale="92500" lnSpcReduction="10000"/>
          </a:bodyPr>
          <a:lstStyle/>
          <a:p>
            <a:pPr algn="ctr">
              <a:buNone/>
            </a:pPr>
            <a:r>
              <a:rPr lang="ru-RU" sz="1700" b="1" i="1" dirty="0" smtClean="0">
                <a:latin typeface="Times New Roman" pitchFamily="18" charset="0"/>
                <a:cs typeface="Times New Roman" pitchFamily="18" charset="0"/>
              </a:rPr>
              <a:t>Детские ясли.</a:t>
            </a:r>
          </a:p>
          <a:p>
            <a:pPr algn="just"/>
            <a:r>
              <a:rPr lang="ru-RU" sz="1600" i="1" dirty="0" smtClean="0">
                <a:latin typeface="Times New Roman" pitchFamily="18" charset="0"/>
                <a:cs typeface="Times New Roman" pitchFamily="18" charset="0"/>
              </a:rPr>
              <a:t>Шел 1954г. Все дальше отдалялись отголоски войны. В деревне рождалось много детей, назревала проблема открытия детских яслей. Анастасия Ивановна Филиппова – человек активный, энергичный, с хорошими организаторскими способностями,  берется за это дело. Уже в июне состоялось открытие детского учреждения. Ясли расположились в двухэтажном купеческом доме (ныне там находится пожарный пост). Анастасия Ивановна, до этого 11 лет проработавшая  акушеркой, назначена заведующей. Как вспоминают старожилы деревни, в яслях набиралось до 30 детей, </a:t>
            </a:r>
            <a:r>
              <a:rPr lang="en-US" sz="1600" i="1" dirty="0" smtClean="0">
                <a:latin typeface="Times New Roman" pitchFamily="18" charset="0"/>
                <a:cs typeface="Times New Roman" pitchFamily="18" charset="0"/>
              </a:rPr>
              <a:t> </a:t>
            </a:r>
            <a:r>
              <a:rPr lang="ru-RU" sz="1600" i="1" dirty="0" smtClean="0">
                <a:latin typeface="Times New Roman" pitchFamily="18" charset="0"/>
                <a:cs typeface="Times New Roman" pitchFamily="18" charset="0"/>
              </a:rPr>
              <a:t>брали с двухнедельного возраста. Здесь Анастасия Ивановна проработала до выхода на пенсию в 1969г. </a:t>
            </a:r>
          </a:p>
          <a:p>
            <a:pPr algn="just"/>
            <a:r>
              <a:rPr lang="ru-RU" sz="1600" i="1" dirty="0" smtClean="0">
                <a:latin typeface="Times New Roman" pitchFamily="18" charset="0"/>
                <a:cs typeface="Times New Roman" pitchFamily="18" charset="0"/>
              </a:rPr>
              <a:t>Вместе с ней работали Рочева </a:t>
            </a:r>
            <a:r>
              <a:rPr lang="ru-RU" sz="1600" i="1" dirty="0" err="1" smtClean="0">
                <a:latin typeface="Times New Roman" pitchFamily="18" charset="0"/>
                <a:cs typeface="Times New Roman" pitchFamily="18" charset="0"/>
              </a:rPr>
              <a:t>Епраксия</a:t>
            </a:r>
            <a:r>
              <a:rPr lang="ru-RU" sz="1600" i="1" dirty="0" smtClean="0">
                <a:latin typeface="Times New Roman" pitchFamily="18" charset="0"/>
                <a:cs typeface="Times New Roman" pitchFamily="18" charset="0"/>
              </a:rPr>
              <a:t> Егоровна, Филиппова Афанасия Яковлевна, Истомина </a:t>
            </a:r>
            <a:r>
              <a:rPr lang="ru-RU" sz="1600" i="1" dirty="0" err="1" smtClean="0">
                <a:latin typeface="Times New Roman" pitchFamily="18" charset="0"/>
                <a:cs typeface="Times New Roman" pitchFamily="18" charset="0"/>
              </a:rPr>
              <a:t>Таисья</a:t>
            </a:r>
            <a:r>
              <a:rPr lang="ru-RU" sz="1600" i="1" dirty="0" smtClean="0">
                <a:latin typeface="Times New Roman" pitchFamily="18" charset="0"/>
                <a:cs typeface="Times New Roman" pitchFamily="18" charset="0"/>
              </a:rPr>
              <a:t> Ивановна, Рочева </a:t>
            </a:r>
            <a:r>
              <a:rPr lang="ru-RU" sz="1600" i="1" dirty="0" err="1" smtClean="0">
                <a:latin typeface="Times New Roman" pitchFamily="18" charset="0"/>
                <a:cs typeface="Times New Roman" pitchFamily="18" charset="0"/>
              </a:rPr>
              <a:t>Парасковья</a:t>
            </a:r>
            <a:r>
              <a:rPr lang="ru-RU" sz="1600" i="1" dirty="0" smtClean="0">
                <a:latin typeface="Times New Roman" pitchFamily="18" charset="0"/>
                <a:cs typeface="Times New Roman" pitchFamily="18" charset="0"/>
              </a:rPr>
              <a:t> Федоровна, Филиппова Анна Михайловна.</a:t>
            </a:r>
          </a:p>
          <a:p>
            <a:pPr algn="just"/>
            <a:r>
              <a:rPr lang="ru-RU" sz="1600" i="1" dirty="0" smtClean="0">
                <a:latin typeface="Times New Roman" pitchFamily="18" charset="0"/>
                <a:cs typeface="Times New Roman" pitchFamily="18" charset="0"/>
              </a:rPr>
              <a:t>С 1969г. работала заведующей </a:t>
            </a:r>
            <a:r>
              <a:rPr lang="ru-RU" sz="1600" i="1" dirty="0" err="1" smtClean="0">
                <a:latin typeface="Times New Roman" pitchFamily="18" charset="0"/>
                <a:cs typeface="Times New Roman" pitchFamily="18" charset="0"/>
              </a:rPr>
              <a:t>Вокуева</a:t>
            </a:r>
            <a:r>
              <a:rPr lang="ru-RU" sz="1600" i="1" dirty="0" smtClean="0">
                <a:latin typeface="Times New Roman" pitchFamily="18" charset="0"/>
                <a:cs typeface="Times New Roman" pitchFamily="18" charset="0"/>
              </a:rPr>
              <a:t> Агния Григорьевна. Стаж ее работы – 23 года. </a:t>
            </a:r>
          </a:p>
          <a:p>
            <a:pPr algn="just"/>
            <a:r>
              <a:rPr lang="ru-RU" sz="1600" i="1" dirty="0" smtClean="0">
                <a:latin typeface="Times New Roman" pitchFamily="18" charset="0"/>
                <a:cs typeface="Times New Roman" pitchFamily="18" charset="0"/>
              </a:rPr>
              <a:t>С 1970г. на должности сестра-воспитатель работала Филиппова Лариса Николаевна, работала она и после объединения яслей с детским садом. Стаж – свыше 30 лет.</a:t>
            </a:r>
          </a:p>
          <a:p>
            <a:pPr algn="just"/>
            <a:r>
              <a:rPr lang="ru-RU" sz="1600" i="1" dirty="0" smtClean="0">
                <a:latin typeface="Times New Roman" pitchFamily="18" charset="0"/>
                <a:cs typeface="Times New Roman" pitchFamily="18" charset="0"/>
              </a:rPr>
              <a:t>С 1975г. по 2002г. работала воспитателем Филиппова Галина Васильевна. Стаж ее работы в детских яслях – 27 лет.</a:t>
            </a:r>
            <a:endParaRPr lang="ru-RU" sz="1600" i="1" dirty="0">
              <a:latin typeface="Times New Roman" pitchFamily="18" charset="0"/>
              <a:cs typeface="Times New Roman" pitchFamily="18" charset="0"/>
            </a:endParaRPr>
          </a:p>
        </p:txBody>
      </p:sp>
      <p:pic>
        <p:nvPicPr>
          <p:cNvPr id="5" name="Picture 2" descr="C:\Documents and Settings\Администратор\Мои документы\Мои рисунки\Изображение\Изображение 185.jpg"/>
          <p:cNvPicPr>
            <a:picLocks noGrp="1" noChangeAspect="1" noChangeArrowheads="1"/>
          </p:cNvPicPr>
          <p:nvPr>
            <p:ph idx="1"/>
          </p:nvPr>
        </p:nvPicPr>
        <p:blipFill>
          <a:blip r:embed="rId2">
            <a:grayscl/>
            <a:lum bright="14000" contrast="9000"/>
          </a:blip>
          <a:srcRect l="36128" t="8420" r="46781" b="75440"/>
          <a:stretch>
            <a:fillRect/>
          </a:stretch>
        </p:blipFill>
        <p:spPr bwMode="auto">
          <a:xfrm>
            <a:off x="714348" y="500042"/>
            <a:ext cx="2364518" cy="3070961"/>
          </a:xfrm>
          <a:prstGeom prst="rect">
            <a:avLst/>
          </a:prstGeom>
          <a:noFill/>
        </p:spPr>
      </p:pic>
      <p:sp>
        <p:nvSpPr>
          <p:cNvPr id="6" name="TextBox 5"/>
          <p:cNvSpPr txBox="1"/>
          <p:nvPr/>
        </p:nvSpPr>
        <p:spPr>
          <a:xfrm>
            <a:off x="214282" y="3786190"/>
            <a:ext cx="3143272" cy="830997"/>
          </a:xfrm>
          <a:prstGeom prst="rect">
            <a:avLst/>
          </a:prstGeom>
          <a:noFill/>
        </p:spPr>
        <p:txBody>
          <a:bodyPr wrap="square" rtlCol="0">
            <a:spAutoFit/>
          </a:bodyPr>
          <a:lstStyle/>
          <a:p>
            <a:pPr algn="ctr"/>
            <a:r>
              <a:rPr lang="ru-RU" sz="1600" i="1" dirty="0" err="1" smtClean="0">
                <a:latin typeface="Times New Roman" pitchFamily="18" charset="0"/>
                <a:cs typeface="Times New Roman" pitchFamily="18" charset="0"/>
              </a:rPr>
              <a:t>Вокуева</a:t>
            </a:r>
            <a:r>
              <a:rPr lang="ru-RU" sz="1600" i="1" dirty="0" smtClean="0">
                <a:latin typeface="Times New Roman" pitchFamily="18" charset="0"/>
                <a:cs typeface="Times New Roman" pitchFamily="18" charset="0"/>
              </a:rPr>
              <a:t> Агния Григорьевна, заведующая детскими яслями </a:t>
            </a:r>
            <a:endParaRPr lang="en-US" sz="1600" i="1" dirty="0" smtClean="0">
              <a:latin typeface="Times New Roman" pitchFamily="18" charset="0"/>
              <a:cs typeface="Times New Roman" pitchFamily="18" charset="0"/>
            </a:endParaRPr>
          </a:p>
          <a:p>
            <a:pPr algn="ctr"/>
            <a:r>
              <a:rPr lang="ru-RU" sz="1600" i="1" dirty="0" smtClean="0">
                <a:latin typeface="Times New Roman" pitchFamily="18" charset="0"/>
                <a:cs typeface="Times New Roman" pitchFamily="18" charset="0"/>
              </a:rPr>
              <a:t>в 1969-92г.г.</a:t>
            </a:r>
            <a:endParaRPr lang="ru-RU" sz="1600" i="1" dirty="0">
              <a:latin typeface="Times New Roman"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42844" y="285728"/>
            <a:ext cx="3929090" cy="6286544"/>
          </a:xfrm>
        </p:spPr>
        <p:txBody>
          <a:bodyPr>
            <a:noAutofit/>
          </a:bodyPr>
          <a:lstStyle/>
          <a:p>
            <a:pPr indent="273050" algn="just">
              <a:buFont typeface="Arial" pitchFamily="34" charset="0"/>
              <a:buChar char="•"/>
            </a:pPr>
            <a:r>
              <a:rPr lang="ru-RU" sz="1800" i="1" dirty="0" smtClean="0">
                <a:latin typeface="Times New Roman" pitchFamily="18" charset="0"/>
                <a:cs typeface="Times New Roman" pitchFamily="18" charset="0"/>
              </a:rPr>
              <a:t>Много лет проработали Рочева </a:t>
            </a:r>
            <a:r>
              <a:rPr lang="ru-RU" sz="1800" i="1" dirty="0" err="1" smtClean="0">
                <a:latin typeface="Times New Roman" pitchFamily="18" charset="0"/>
                <a:cs typeface="Times New Roman" pitchFamily="18" charset="0"/>
              </a:rPr>
              <a:t>Марфида</a:t>
            </a:r>
            <a:r>
              <a:rPr lang="ru-RU" sz="1800" i="1" dirty="0" smtClean="0">
                <a:latin typeface="Times New Roman" pitchFamily="18" charset="0"/>
                <a:cs typeface="Times New Roman" pitchFamily="18" charset="0"/>
              </a:rPr>
              <a:t> </a:t>
            </a:r>
            <a:r>
              <a:rPr lang="ru-RU" sz="1800" i="1" dirty="0" err="1" smtClean="0">
                <a:latin typeface="Times New Roman" pitchFamily="18" charset="0"/>
                <a:cs typeface="Times New Roman" pitchFamily="18" charset="0"/>
              </a:rPr>
              <a:t>Михеевна</a:t>
            </a:r>
            <a:r>
              <a:rPr lang="ru-RU" sz="1800" i="1" dirty="0" smtClean="0">
                <a:latin typeface="Times New Roman" pitchFamily="18" charset="0"/>
                <a:cs typeface="Times New Roman" pitchFamily="18" charset="0"/>
              </a:rPr>
              <a:t>, Филиппова Клавдия Прокопьевна, Филиппова </a:t>
            </a:r>
            <a:r>
              <a:rPr lang="ru-RU" sz="1800" i="1" dirty="0" err="1" smtClean="0">
                <a:latin typeface="Times New Roman" pitchFamily="18" charset="0"/>
                <a:cs typeface="Times New Roman" pitchFamily="18" charset="0"/>
              </a:rPr>
              <a:t>Парасковья</a:t>
            </a:r>
            <a:r>
              <a:rPr lang="ru-RU" sz="1800" i="1" dirty="0" smtClean="0">
                <a:latin typeface="Times New Roman" pitchFamily="18" charset="0"/>
                <a:cs typeface="Times New Roman" pitchFamily="18" charset="0"/>
              </a:rPr>
              <a:t> Ивановна, Филиппова </a:t>
            </a:r>
            <a:r>
              <a:rPr lang="ru-RU" sz="1800" i="1" dirty="0" err="1" smtClean="0">
                <a:latin typeface="Times New Roman" pitchFamily="18" charset="0"/>
                <a:cs typeface="Times New Roman" pitchFamily="18" charset="0"/>
              </a:rPr>
              <a:t>Евлалия</a:t>
            </a:r>
            <a:r>
              <a:rPr lang="ru-RU" sz="1800" i="1" dirty="0" smtClean="0">
                <a:latin typeface="Times New Roman" pitchFamily="18" charset="0"/>
                <a:cs typeface="Times New Roman" pitchFamily="18" charset="0"/>
              </a:rPr>
              <a:t> Павловна.</a:t>
            </a:r>
          </a:p>
          <a:p>
            <a:pPr indent="273050" algn="just">
              <a:buFont typeface="Arial" pitchFamily="34" charset="0"/>
              <a:buChar char="•"/>
            </a:pPr>
            <a:r>
              <a:rPr lang="ru-RU" sz="1800" i="1" dirty="0" smtClean="0">
                <a:latin typeface="Times New Roman" pitchFamily="18" charset="0"/>
                <a:cs typeface="Times New Roman" pitchFamily="18" charset="0"/>
              </a:rPr>
              <a:t>В 70-х годах в ясли ходили дети с трехмесячного возраста до 3-4 лет. Набирали до 36 детей. Все работали сообща, дружно. Нянечки сами таскали дрова, стирали белье.</a:t>
            </a:r>
          </a:p>
          <a:p>
            <a:pPr indent="273050" algn="just">
              <a:buFont typeface="Arial" pitchFamily="34" charset="0"/>
              <a:buChar char="•"/>
            </a:pPr>
            <a:r>
              <a:rPr lang="ru-RU" sz="1800" i="1" dirty="0" smtClean="0">
                <a:latin typeface="Times New Roman" pitchFamily="18" charset="0"/>
                <a:cs typeface="Times New Roman" pitchFamily="18" charset="0"/>
              </a:rPr>
              <a:t>Позднее работали Сметанина Алена Николаевна, Филиппова Мария Николаевна, </a:t>
            </a:r>
            <a:r>
              <a:rPr lang="ru-RU" sz="1800" i="1" dirty="0" err="1" smtClean="0">
                <a:latin typeface="Times New Roman" pitchFamily="18" charset="0"/>
                <a:cs typeface="Times New Roman" pitchFamily="18" charset="0"/>
              </a:rPr>
              <a:t>Мишарина</a:t>
            </a:r>
            <a:r>
              <a:rPr lang="ru-RU" sz="1800" i="1" dirty="0" smtClean="0">
                <a:latin typeface="Times New Roman" pitchFamily="18" charset="0"/>
                <a:cs typeface="Times New Roman" pitchFamily="18" charset="0"/>
              </a:rPr>
              <a:t> Наталья Степановна, Филиппова Любовь Николаевна, Филиппова (</a:t>
            </a:r>
            <a:r>
              <a:rPr lang="ru-RU" sz="1800" i="1" dirty="0" err="1" smtClean="0">
                <a:latin typeface="Times New Roman" pitchFamily="18" charset="0"/>
                <a:cs typeface="Times New Roman" pitchFamily="18" charset="0"/>
              </a:rPr>
              <a:t>Морохина</a:t>
            </a:r>
            <a:r>
              <a:rPr lang="ru-RU" sz="1800" i="1" dirty="0" smtClean="0">
                <a:latin typeface="Times New Roman" pitchFamily="18" charset="0"/>
                <a:cs typeface="Times New Roman" pitchFamily="18" charset="0"/>
              </a:rPr>
              <a:t>) Наталья Николаевна, </a:t>
            </a:r>
            <a:r>
              <a:rPr lang="ru-RU" sz="1800" i="1" dirty="0" err="1" smtClean="0">
                <a:latin typeface="Times New Roman" pitchFamily="18" charset="0"/>
                <a:cs typeface="Times New Roman" pitchFamily="18" charset="0"/>
              </a:rPr>
              <a:t>Вокуева</a:t>
            </a:r>
            <a:r>
              <a:rPr lang="ru-RU" sz="1800" i="1" dirty="0" smtClean="0">
                <a:latin typeface="Times New Roman" pitchFamily="18" charset="0"/>
                <a:cs typeface="Times New Roman" pitchFamily="18" charset="0"/>
              </a:rPr>
              <a:t> Мария Николаевна. Поваром работала Филиппова Нина Илларионовна. </a:t>
            </a:r>
          </a:p>
          <a:p>
            <a:pPr indent="273050" algn="just">
              <a:buFont typeface="Arial" pitchFamily="34" charset="0"/>
              <a:buChar char="•"/>
            </a:pPr>
            <a:r>
              <a:rPr lang="ru-RU" sz="1800" i="1" dirty="0" smtClean="0">
                <a:latin typeface="Times New Roman" pitchFamily="18" charset="0"/>
                <a:cs typeface="Times New Roman" pitchFamily="18" charset="0"/>
              </a:rPr>
              <a:t>В 1990г ясли перевели в систему РОНО.</a:t>
            </a:r>
          </a:p>
          <a:p>
            <a:pPr indent="273050" algn="just">
              <a:buFont typeface="Arial" pitchFamily="34" charset="0"/>
              <a:buChar char="•"/>
            </a:pPr>
            <a:r>
              <a:rPr lang="ru-RU" sz="1800" i="1" dirty="0" smtClean="0">
                <a:latin typeface="Times New Roman" pitchFamily="18" charset="0"/>
                <a:cs typeface="Times New Roman" pitchFamily="18" charset="0"/>
              </a:rPr>
              <a:t>В 1992г. детский сад и ясли объединили и перевели в здание детского сада.</a:t>
            </a:r>
            <a:endParaRPr lang="ru-RU" sz="1800" i="1" dirty="0">
              <a:latin typeface="Times New Roman" pitchFamily="18" charset="0"/>
              <a:cs typeface="Times New Roman" pitchFamily="18" charset="0"/>
            </a:endParaRPr>
          </a:p>
        </p:txBody>
      </p:sp>
      <p:pic>
        <p:nvPicPr>
          <p:cNvPr id="2050" name="Picture 2" descr="C:\Documents and Settings\Администратор\Мои документы\Мои рисунки\Изображение\Изображение 185.jpg"/>
          <p:cNvPicPr>
            <a:picLocks noGrp="1" noChangeAspect="1" noChangeArrowheads="1"/>
          </p:cNvPicPr>
          <p:nvPr>
            <p:ph idx="1"/>
          </p:nvPr>
        </p:nvPicPr>
        <p:blipFill>
          <a:blip r:embed="rId2">
            <a:grayscl/>
            <a:lum bright="14000" contrast="9000"/>
          </a:blip>
          <a:srcRect l="12506" t="8420" r="16674" b="55569"/>
          <a:stretch>
            <a:fillRect/>
          </a:stretch>
        </p:blipFill>
        <p:spPr bwMode="auto">
          <a:xfrm>
            <a:off x="4214810" y="500042"/>
            <a:ext cx="4733777" cy="3310389"/>
          </a:xfrm>
          <a:prstGeom prst="rect">
            <a:avLst/>
          </a:prstGeom>
          <a:noFill/>
        </p:spPr>
      </p:pic>
      <p:sp>
        <p:nvSpPr>
          <p:cNvPr id="5" name="TextBox 4"/>
          <p:cNvSpPr txBox="1"/>
          <p:nvPr/>
        </p:nvSpPr>
        <p:spPr>
          <a:xfrm>
            <a:off x="4143372" y="4000504"/>
            <a:ext cx="4857784" cy="1077218"/>
          </a:xfrm>
          <a:prstGeom prst="rect">
            <a:avLst/>
          </a:prstGeom>
          <a:noFill/>
        </p:spPr>
        <p:txBody>
          <a:bodyPr wrap="square" rtlCol="0">
            <a:spAutoFit/>
          </a:bodyPr>
          <a:lstStyle/>
          <a:p>
            <a:pPr algn="just"/>
            <a:r>
              <a:rPr lang="ru-RU" sz="1600" i="1" dirty="0" smtClean="0">
                <a:latin typeface="Times New Roman" pitchFamily="18" charset="0"/>
                <a:cs typeface="Times New Roman" pitchFamily="18" charset="0"/>
              </a:rPr>
              <a:t>Филиппова Нина Степановна, </a:t>
            </a:r>
            <a:r>
              <a:rPr lang="ru-RU" sz="1600" i="1" dirty="0" err="1" smtClean="0">
                <a:latin typeface="Times New Roman" pitchFamily="18" charset="0"/>
                <a:cs typeface="Times New Roman" pitchFamily="18" charset="0"/>
              </a:rPr>
              <a:t>Вокуева</a:t>
            </a:r>
            <a:r>
              <a:rPr lang="ru-RU" sz="1600" i="1" dirty="0" smtClean="0">
                <a:latin typeface="Times New Roman" pitchFamily="18" charset="0"/>
                <a:cs typeface="Times New Roman" pitchFamily="18" charset="0"/>
              </a:rPr>
              <a:t> Агния Григорьевна(заведующая), Филиппова Галина Васильевна, Рочева </a:t>
            </a:r>
            <a:r>
              <a:rPr lang="ru-RU" sz="1600" i="1" dirty="0" err="1" smtClean="0">
                <a:latin typeface="Times New Roman" pitchFamily="18" charset="0"/>
                <a:cs typeface="Times New Roman" pitchFamily="18" charset="0"/>
              </a:rPr>
              <a:t>Марфида</a:t>
            </a:r>
            <a:r>
              <a:rPr lang="ru-RU" sz="1600" i="1" dirty="0" smtClean="0">
                <a:latin typeface="Times New Roman" pitchFamily="18" charset="0"/>
                <a:cs typeface="Times New Roman" pitchFamily="18" charset="0"/>
              </a:rPr>
              <a:t> </a:t>
            </a:r>
            <a:r>
              <a:rPr lang="ru-RU" sz="1600" i="1" dirty="0" err="1" smtClean="0">
                <a:latin typeface="Times New Roman" pitchFamily="18" charset="0"/>
                <a:cs typeface="Times New Roman" pitchFamily="18" charset="0"/>
              </a:rPr>
              <a:t>Михеевна</a:t>
            </a:r>
            <a:r>
              <a:rPr lang="ru-RU" sz="1600" i="1" dirty="0" smtClean="0">
                <a:latin typeface="Times New Roman" pitchFamily="18" charset="0"/>
                <a:cs typeface="Times New Roman" pitchFamily="18" charset="0"/>
              </a:rPr>
              <a:t>, Филиппова Лариса Николаевна, Истомина </a:t>
            </a:r>
            <a:r>
              <a:rPr lang="ru-RU" sz="1600" i="1" dirty="0" err="1" smtClean="0">
                <a:latin typeface="Times New Roman" pitchFamily="18" charset="0"/>
                <a:cs typeface="Times New Roman" pitchFamily="18" charset="0"/>
              </a:rPr>
              <a:t>Таисья</a:t>
            </a:r>
            <a:r>
              <a:rPr lang="ru-RU" sz="1600" i="1" dirty="0" smtClean="0">
                <a:latin typeface="Times New Roman" pitchFamily="18" charset="0"/>
                <a:cs typeface="Times New Roman" pitchFamily="18" charset="0"/>
              </a:rPr>
              <a:t> Ивановна.</a:t>
            </a:r>
            <a:endParaRPr lang="ru-RU" sz="1600" i="1" dirty="0">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14290"/>
            <a:ext cx="8929718" cy="6643710"/>
          </a:xfrm>
        </p:spPr>
        <p:txBody>
          <a:bodyPr>
            <a:normAutofit fontScale="92500" lnSpcReduction="20000"/>
          </a:bodyPr>
          <a:lstStyle/>
          <a:p>
            <a:pPr algn="ctr">
              <a:buNone/>
            </a:pPr>
            <a:r>
              <a:rPr lang="ru-RU" sz="1800" b="1" i="1" dirty="0" smtClean="0">
                <a:latin typeface="Times New Roman" pitchFamily="18" charset="0"/>
                <a:cs typeface="Times New Roman" pitchFamily="18" charset="0"/>
              </a:rPr>
              <a:t>Сельское потребительское общество.</a:t>
            </a:r>
          </a:p>
          <a:p>
            <a:pPr algn="just"/>
            <a:r>
              <a:rPr lang="ru-RU" sz="1700" i="1" dirty="0" smtClean="0">
                <a:latin typeface="Times New Roman" pitchFamily="18" charset="0"/>
                <a:cs typeface="Times New Roman" pitchFamily="18" charset="0"/>
              </a:rPr>
              <a:t>Раньше в 50-е годы прошлого века в </a:t>
            </a:r>
            <a:r>
              <a:rPr lang="ru-RU" sz="1700" i="1" dirty="0" err="1" smtClean="0">
                <a:latin typeface="Times New Roman" pitchFamily="18" charset="0"/>
                <a:cs typeface="Times New Roman" pitchFamily="18" charset="0"/>
              </a:rPr>
              <a:t>Мошъюге</a:t>
            </a:r>
            <a:r>
              <a:rPr lang="ru-RU" sz="1700" i="1" dirty="0" smtClean="0">
                <a:latin typeface="Times New Roman" pitchFamily="18" charset="0"/>
                <a:cs typeface="Times New Roman" pitchFamily="18" charset="0"/>
              </a:rPr>
              <a:t> функционировало сельпо. До 1955г. председателем правления был Артеев Ефим Васильевич, кассиром работала Филиппова Александра Павловна. В 1955-58 годах старшим бухгалтером работала Панова Людмила </a:t>
            </a:r>
            <a:r>
              <a:rPr lang="ru-RU" sz="1700" i="1" dirty="0" err="1" smtClean="0">
                <a:latin typeface="Times New Roman" pitchFamily="18" charset="0"/>
                <a:cs typeface="Times New Roman" pitchFamily="18" charset="0"/>
              </a:rPr>
              <a:t>Саватьевна</a:t>
            </a:r>
            <a:r>
              <a:rPr lang="ru-RU" sz="1700" i="1" dirty="0" smtClean="0">
                <a:latin typeface="Times New Roman" pitchFamily="18" charset="0"/>
                <a:cs typeface="Times New Roman" pitchFamily="18" charset="0"/>
              </a:rPr>
              <a:t>, заместителем бухгалтера – Серафима Александровна, счетоводом – Рочева Мария. Долгое время с 1955г. не было председателя правления и Людмиле </a:t>
            </a:r>
            <a:r>
              <a:rPr lang="ru-RU" sz="1700" i="1" dirty="0" err="1" smtClean="0">
                <a:latin typeface="Times New Roman" pitchFamily="18" charset="0"/>
                <a:cs typeface="Times New Roman" pitchFamily="18" charset="0"/>
              </a:rPr>
              <a:t>Саватьевне</a:t>
            </a:r>
            <a:r>
              <a:rPr lang="ru-RU" sz="1700" i="1" dirty="0" smtClean="0">
                <a:latin typeface="Times New Roman" pitchFamily="18" charset="0"/>
                <a:cs typeface="Times New Roman" pitchFamily="18" charset="0"/>
              </a:rPr>
              <a:t> приходилось выполнять его функции.  Ей оказывали большую помощь члены правления: Филиппов Гаврил Александрович, работавший в то время председателем колхоза и Истомин Яков Матвеевич, председатель сельсовета. Ненадолго был назначен председателем правления Филиппов Гаврил Михайлович. В 1958г. председателем правления стал Филиппов Василий Захарович, проработавший на этой должности до  объединения потребительских обществ в 1963г. Старшим бухгалтером после Пановой Л.С. в 1958г. назначен Канев Константин Александрович. Кассиром работала Рочева Евдокия </a:t>
            </a:r>
            <a:r>
              <a:rPr lang="ru-RU" sz="1700" i="1" dirty="0" err="1" smtClean="0">
                <a:latin typeface="Times New Roman" pitchFamily="18" charset="0"/>
                <a:cs typeface="Times New Roman" pitchFamily="18" charset="0"/>
              </a:rPr>
              <a:t>Потаповна</a:t>
            </a:r>
            <a:r>
              <a:rPr lang="ru-RU" sz="1700" i="1" dirty="0" smtClean="0">
                <a:latin typeface="Times New Roman" pitchFamily="18" charset="0"/>
                <a:cs typeface="Times New Roman" pitchFamily="18" charset="0"/>
              </a:rPr>
              <a:t>, до этого работавшая в маслозаводе. В 1960-63 годах бухгалтером работала </a:t>
            </a:r>
            <a:r>
              <a:rPr lang="ru-RU" sz="1700" i="1" dirty="0" err="1" smtClean="0">
                <a:latin typeface="Times New Roman" pitchFamily="18" charset="0"/>
                <a:cs typeface="Times New Roman" pitchFamily="18" charset="0"/>
              </a:rPr>
              <a:t>Греченюк</a:t>
            </a:r>
            <a:r>
              <a:rPr lang="ru-RU" sz="1700" i="1" dirty="0" smtClean="0">
                <a:latin typeface="Times New Roman" pitchFamily="18" charset="0"/>
                <a:cs typeface="Times New Roman" pitchFamily="18" charset="0"/>
              </a:rPr>
              <a:t> Альбина Петровна. </a:t>
            </a:r>
            <a:r>
              <a:rPr lang="ru-RU" sz="1700" i="1" dirty="0" err="1" smtClean="0">
                <a:latin typeface="Times New Roman" pitchFamily="18" charset="0"/>
                <a:cs typeface="Times New Roman" pitchFamily="18" charset="0"/>
              </a:rPr>
              <a:t>Мошъюгское</a:t>
            </a:r>
            <a:r>
              <a:rPr lang="ru-RU" sz="1700" i="1" dirty="0" smtClean="0">
                <a:latin typeface="Times New Roman" pitchFamily="18" charset="0"/>
                <a:cs typeface="Times New Roman" pitchFamily="18" charset="0"/>
              </a:rPr>
              <a:t> сельпо обслуживало население деревень </a:t>
            </a:r>
            <a:r>
              <a:rPr lang="ru-RU" sz="1700" i="1" dirty="0" err="1" smtClean="0">
                <a:latin typeface="Times New Roman" pitchFamily="18" charset="0"/>
                <a:cs typeface="Times New Roman" pitchFamily="18" charset="0"/>
              </a:rPr>
              <a:t>Мошъюга</a:t>
            </a:r>
            <a:r>
              <a:rPr lang="ru-RU" sz="1700" i="1" dirty="0" smtClean="0">
                <a:latin typeface="Times New Roman" pitchFamily="18" charset="0"/>
                <a:cs typeface="Times New Roman" pitchFamily="18" charset="0"/>
              </a:rPr>
              <a:t>, Щель и Картаель. </a:t>
            </a:r>
          </a:p>
          <a:p>
            <a:pPr algn="just"/>
            <a:r>
              <a:rPr lang="ru-RU" sz="1700" i="1" dirty="0" smtClean="0">
                <a:latin typeface="Times New Roman" pitchFamily="18" charset="0"/>
                <a:cs typeface="Times New Roman" pitchFamily="18" charset="0"/>
              </a:rPr>
              <a:t>В 1963г. </a:t>
            </a:r>
            <a:r>
              <a:rPr lang="ru-RU" sz="1700" i="1" dirty="0" err="1" smtClean="0">
                <a:latin typeface="Times New Roman" pitchFamily="18" charset="0"/>
                <a:cs typeface="Times New Roman" pitchFamily="18" charset="0"/>
              </a:rPr>
              <a:t>Мошъюгское</a:t>
            </a:r>
            <a:r>
              <a:rPr lang="ru-RU" sz="1700" i="1" dirty="0" smtClean="0">
                <a:latin typeface="Times New Roman" pitchFamily="18" charset="0"/>
                <a:cs typeface="Times New Roman" pitchFamily="18" charset="0"/>
              </a:rPr>
              <a:t> сельпо объединили с </a:t>
            </a:r>
            <a:r>
              <a:rPr lang="ru-RU" sz="1700" i="1" dirty="0" err="1" smtClean="0">
                <a:latin typeface="Times New Roman" pitchFamily="18" charset="0"/>
                <a:cs typeface="Times New Roman" pitchFamily="18" charset="0"/>
              </a:rPr>
              <a:t>Мохченским</a:t>
            </a:r>
            <a:r>
              <a:rPr lang="ru-RU" sz="1700" i="1" dirty="0" smtClean="0">
                <a:latin typeface="Times New Roman" pitchFamily="18" charset="0"/>
                <a:cs typeface="Times New Roman" pitchFamily="18" charset="0"/>
              </a:rPr>
              <a:t>, контора стала находиться в </a:t>
            </a:r>
            <a:r>
              <a:rPr lang="ru-RU" sz="1700" i="1" dirty="0" err="1" smtClean="0">
                <a:latin typeface="Times New Roman" pitchFamily="18" charset="0"/>
                <a:cs typeface="Times New Roman" pitchFamily="18" charset="0"/>
              </a:rPr>
              <a:t>Мохче</a:t>
            </a:r>
            <a:r>
              <a:rPr lang="ru-RU" sz="1700" i="1" dirty="0" smtClean="0">
                <a:latin typeface="Times New Roman" pitchFamily="18" charset="0"/>
                <a:cs typeface="Times New Roman" pitchFamily="18" charset="0"/>
              </a:rPr>
              <a:t>. </a:t>
            </a:r>
          </a:p>
          <a:p>
            <a:pPr algn="just"/>
            <a:r>
              <a:rPr lang="ru-RU" sz="1700" i="1" dirty="0" smtClean="0">
                <a:latin typeface="Times New Roman" pitchFamily="18" charset="0"/>
                <a:cs typeface="Times New Roman" pitchFamily="18" charset="0"/>
              </a:rPr>
              <a:t>В те годы продавцом в магазине «Промтовары» работала Витязева Марина Ивановна. С 1965г. начала работать </a:t>
            </a:r>
            <a:r>
              <a:rPr lang="ru-RU" sz="1700" i="1" dirty="0" err="1" smtClean="0">
                <a:latin typeface="Times New Roman" pitchFamily="18" charset="0"/>
                <a:cs typeface="Times New Roman" pitchFamily="18" charset="0"/>
              </a:rPr>
              <a:t>Греченюк</a:t>
            </a:r>
            <a:r>
              <a:rPr lang="ru-RU" sz="1700" i="1" dirty="0" smtClean="0">
                <a:latin typeface="Times New Roman" pitchFamily="18" charset="0"/>
                <a:cs typeface="Times New Roman" pitchFamily="18" charset="0"/>
              </a:rPr>
              <a:t> Альбина Петровна. </a:t>
            </a:r>
            <a:r>
              <a:rPr lang="ru-RU" sz="1700" i="1" dirty="0">
                <a:latin typeface="Times New Roman" pitchFamily="18" charset="0"/>
                <a:cs typeface="Times New Roman" pitchFamily="18" charset="0"/>
              </a:rPr>
              <a:t> </a:t>
            </a:r>
            <a:r>
              <a:rPr lang="ru-RU" sz="1700" i="1" dirty="0" smtClean="0">
                <a:latin typeface="Times New Roman" pitchFamily="18" charset="0"/>
                <a:cs typeface="Times New Roman" pitchFamily="18" charset="0"/>
              </a:rPr>
              <a:t>Она проработала в магазине 22 года (до </a:t>
            </a:r>
            <a:r>
              <a:rPr lang="ru-RU" sz="1700" i="1" dirty="0" smtClean="0">
                <a:latin typeface="Times New Roman" pitchFamily="18" charset="0"/>
                <a:cs typeface="Times New Roman" pitchFamily="18" charset="0"/>
              </a:rPr>
              <a:t>1987г</a:t>
            </a:r>
            <a:r>
              <a:rPr lang="ru-RU" sz="1700" i="1" dirty="0" smtClean="0">
                <a:latin typeface="Times New Roman" pitchFamily="18" charset="0"/>
                <a:cs typeface="Times New Roman" pitchFamily="18" charset="0"/>
              </a:rPr>
              <a:t>.)</a:t>
            </a:r>
          </a:p>
          <a:p>
            <a:pPr algn="just"/>
            <a:r>
              <a:rPr lang="ru-RU" sz="1700" i="1" dirty="0" smtClean="0">
                <a:latin typeface="Times New Roman" pitchFamily="18" charset="0"/>
                <a:cs typeface="Times New Roman" pitchFamily="18" charset="0"/>
              </a:rPr>
              <a:t>Продавцом магазина «Продтовары»  работала Филиппова Александра Павловна.</a:t>
            </a:r>
          </a:p>
          <a:p>
            <a:pPr algn="just"/>
            <a:r>
              <a:rPr lang="ru-RU" sz="1700" i="1" dirty="0" smtClean="0">
                <a:latin typeface="Times New Roman" pitchFamily="18" charset="0"/>
                <a:cs typeface="Times New Roman" pitchFamily="18" charset="0"/>
              </a:rPr>
              <a:t>Во время отпусков заменяли Филиппова Матрена </a:t>
            </a:r>
            <a:r>
              <a:rPr lang="ru-RU" sz="1700" i="1" dirty="0" err="1" smtClean="0">
                <a:latin typeface="Times New Roman" pitchFamily="18" charset="0"/>
                <a:cs typeface="Times New Roman" pitchFamily="18" charset="0"/>
              </a:rPr>
              <a:t>Феофановна</a:t>
            </a:r>
            <a:r>
              <a:rPr lang="ru-RU" sz="1700" i="1" dirty="0" smtClean="0">
                <a:latin typeface="Times New Roman" pitchFamily="18" charset="0"/>
                <a:cs typeface="Times New Roman" pitchFamily="18" charset="0"/>
              </a:rPr>
              <a:t>, Канева Александра Степановна, Филиппова Галина Федоровна.</a:t>
            </a:r>
          </a:p>
          <a:p>
            <a:pPr algn="just"/>
            <a:r>
              <a:rPr lang="ru-RU" sz="1700" i="1" dirty="0" smtClean="0">
                <a:latin typeface="Times New Roman" pitchFamily="18" charset="0"/>
                <a:cs typeface="Times New Roman" pitchFamily="18" charset="0"/>
              </a:rPr>
              <a:t>После выхода на пенсию </a:t>
            </a:r>
            <a:r>
              <a:rPr lang="ru-RU" sz="1700" i="1" dirty="0" err="1" smtClean="0">
                <a:latin typeface="Times New Roman" pitchFamily="18" charset="0"/>
                <a:cs typeface="Times New Roman" pitchFamily="18" charset="0"/>
              </a:rPr>
              <a:t>Греченюк</a:t>
            </a:r>
            <a:r>
              <a:rPr lang="ru-RU" sz="1700" i="1" dirty="0" smtClean="0">
                <a:latin typeface="Times New Roman" pitchFamily="18" charset="0"/>
                <a:cs typeface="Times New Roman" pitchFamily="18" charset="0"/>
              </a:rPr>
              <a:t> Альбины Петровны продавцом «Промтоваров» работала </a:t>
            </a:r>
            <a:r>
              <a:rPr lang="ru-RU" sz="1700" i="1" dirty="0" err="1" smtClean="0">
                <a:latin typeface="Times New Roman" pitchFamily="18" charset="0"/>
                <a:cs typeface="Times New Roman" pitchFamily="18" charset="0"/>
              </a:rPr>
              <a:t>Поздеева</a:t>
            </a:r>
            <a:r>
              <a:rPr lang="ru-RU" sz="1700" i="1" dirty="0" smtClean="0">
                <a:latin typeface="Times New Roman" pitchFamily="18" charset="0"/>
                <a:cs typeface="Times New Roman" pitchFamily="18" charset="0"/>
              </a:rPr>
              <a:t> Татьяна Петровна, а после выхода на пенсию Александры Павловны в «Продтоварах» стали работать Филиппова Галина Федоровна и Филиппова Надежда Николаевна.</a:t>
            </a:r>
          </a:p>
          <a:p>
            <a:pPr algn="just"/>
            <a:r>
              <a:rPr lang="ru-RU" sz="1700" i="1" dirty="0" smtClean="0">
                <a:latin typeface="Times New Roman" pitchFamily="18" charset="0"/>
                <a:cs typeface="Times New Roman" pitchFamily="18" charset="0"/>
              </a:rPr>
              <a:t>В настоящее время в магазине работают продавцами Филиппова </a:t>
            </a:r>
            <a:r>
              <a:rPr lang="ru-RU" sz="1700" i="1" dirty="0" err="1" smtClean="0">
                <a:latin typeface="Times New Roman" pitchFamily="18" charset="0"/>
                <a:cs typeface="Times New Roman" pitchFamily="18" charset="0"/>
              </a:rPr>
              <a:t>Таисья</a:t>
            </a:r>
            <a:r>
              <a:rPr lang="ru-RU" sz="1700" i="1" dirty="0" smtClean="0">
                <a:latin typeface="Times New Roman" pitchFamily="18" charset="0"/>
                <a:cs typeface="Times New Roman" pitchFamily="18" charset="0"/>
              </a:rPr>
              <a:t> Филипповна (заведующая), Истомина Наталья Павловна, Филиппова Татьяна Алексеевна, техничкой – Канева Галина Федоровна.</a:t>
            </a:r>
          </a:p>
          <a:p>
            <a:pPr algn="just">
              <a:buNone/>
            </a:pPr>
            <a:endParaRPr lang="ru-RU" sz="1600" i="1" dirty="0" smtClean="0">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72066" y="214290"/>
            <a:ext cx="3857652" cy="6429420"/>
          </a:xfrm>
        </p:spPr>
        <p:txBody>
          <a:bodyPr>
            <a:normAutofit lnSpcReduction="10000"/>
          </a:bodyPr>
          <a:lstStyle/>
          <a:p>
            <a:pPr algn="just"/>
            <a:r>
              <a:rPr lang="ru-RU" sz="1600" i="1" dirty="0" smtClean="0">
                <a:latin typeface="Times New Roman" pitchFamily="18" charset="0"/>
                <a:cs typeface="Times New Roman" pitchFamily="18" charset="0"/>
              </a:rPr>
              <a:t>.Сельпо принадлежала и сельская столовая, где питались школьники из интерната. Заведующей столовой много лет до выхода на пенсию в 1984г. работала Рочева Евдокия </a:t>
            </a:r>
            <a:r>
              <a:rPr lang="ru-RU" sz="1600" i="1" dirty="0" err="1" smtClean="0">
                <a:latin typeface="Times New Roman" pitchFamily="18" charset="0"/>
                <a:cs typeface="Times New Roman" pitchFamily="18" charset="0"/>
              </a:rPr>
              <a:t>Потаповна</a:t>
            </a:r>
            <a:r>
              <a:rPr lang="ru-RU" sz="1600" i="1" dirty="0" smtClean="0">
                <a:latin typeface="Times New Roman" pitchFamily="18" charset="0"/>
                <a:cs typeface="Times New Roman" pitchFamily="18" charset="0"/>
              </a:rPr>
              <a:t>.</a:t>
            </a:r>
            <a:r>
              <a:rPr lang="ru-RU" sz="1600" i="1" dirty="0" smtClean="0">
                <a:latin typeface="Times New Roman" pitchFamily="18" charset="0"/>
                <a:cs typeface="Times New Roman" pitchFamily="18" charset="0"/>
              </a:rPr>
              <a:t> </a:t>
            </a:r>
            <a:r>
              <a:rPr lang="ru-RU" sz="1600" i="1" dirty="0" smtClean="0">
                <a:latin typeface="Times New Roman" pitchFamily="18" charset="0"/>
                <a:cs typeface="Times New Roman" pitchFamily="18" charset="0"/>
              </a:rPr>
              <a:t>Затем заведующей работала Истомина Наталья Павловна. Поварами были Филиппова Альбина Николаевна, Рочева Зоя Дмитриевна, Филиппова Лидия Гавриловна, Филиппова Валентина Федоровна (она же много лет работала в «Промтоварах» техничкой и кочегаром, заменила работавшую там маму – Филиппову Степаниду Егоровну). В конце прошлого века столовая стала школьной.</a:t>
            </a:r>
          </a:p>
          <a:p>
            <a:pPr algn="just"/>
            <a:r>
              <a:rPr lang="ru-RU" sz="1600" i="1" dirty="0" smtClean="0">
                <a:latin typeface="Times New Roman" pitchFamily="18" charset="0"/>
                <a:cs typeface="Times New Roman" pitchFamily="18" charset="0"/>
              </a:rPr>
              <a:t>Очень важную роль для деревни играла хлебопекарня. Как вспоминают старожилы деревни, пекарня в </a:t>
            </a:r>
            <a:r>
              <a:rPr lang="ru-RU" sz="1600" i="1" dirty="0" err="1" smtClean="0">
                <a:latin typeface="Times New Roman" pitchFamily="18" charset="0"/>
                <a:cs typeface="Times New Roman" pitchFamily="18" charset="0"/>
              </a:rPr>
              <a:t>Мошъюге</a:t>
            </a:r>
            <a:r>
              <a:rPr lang="ru-RU" sz="1600" i="1" dirty="0" smtClean="0">
                <a:latin typeface="Times New Roman" pitchFamily="18" charset="0"/>
                <a:cs typeface="Times New Roman" pitchFamily="18" charset="0"/>
              </a:rPr>
              <a:t> была еще до войны. Пекарями в то время работали Филиппов Егор Александрович и Канев Филипп Андреевич.</a:t>
            </a:r>
            <a:endParaRPr lang="ru-RU" sz="1600" i="1" dirty="0">
              <a:latin typeface="Times New Roman" pitchFamily="18" charset="0"/>
              <a:cs typeface="Times New Roman" pitchFamily="18" charset="0"/>
            </a:endParaRPr>
          </a:p>
        </p:txBody>
      </p:sp>
      <p:pic>
        <p:nvPicPr>
          <p:cNvPr id="1026" name="Picture 2" descr="C:\Documents and Settings\Администратор\Мои документы\Мои рисунки\Изображение\Изображение 194.jpg"/>
          <p:cNvPicPr>
            <a:picLocks noChangeAspect="1" noChangeArrowheads="1"/>
          </p:cNvPicPr>
          <p:nvPr/>
        </p:nvPicPr>
        <p:blipFill>
          <a:blip r:embed="rId2">
            <a:grayscl/>
            <a:lum bright="16000"/>
          </a:blip>
          <a:srcRect l="21306" t="9430" r="16674" b="58600"/>
          <a:stretch>
            <a:fillRect/>
          </a:stretch>
        </p:blipFill>
        <p:spPr bwMode="auto">
          <a:xfrm>
            <a:off x="357158" y="1071546"/>
            <a:ext cx="4820276" cy="3416785"/>
          </a:xfrm>
          <a:prstGeom prst="rect">
            <a:avLst/>
          </a:prstGeom>
          <a:noFill/>
        </p:spPr>
      </p:pic>
      <p:sp>
        <p:nvSpPr>
          <p:cNvPr id="6" name="TextBox 5"/>
          <p:cNvSpPr txBox="1"/>
          <p:nvPr/>
        </p:nvSpPr>
        <p:spPr>
          <a:xfrm>
            <a:off x="214282" y="4714884"/>
            <a:ext cx="4857784" cy="830997"/>
          </a:xfrm>
          <a:prstGeom prst="rect">
            <a:avLst/>
          </a:prstGeom>
          <a:noFill/>
        </p:spPr>
        <p:txBody>
          <a:bodyPr wrap="square" rtlCol="0">
            <a:spAutoFit/>
          </a:bodyPr>
          <a:lstStyle/>
          <a:p>
            <a:pPr algn="just"/>
            <a:r>
              <a:rPr lang="ru-RU" sz="1600" i="1" dirty="0" smtClean="0">
                <a:latin typeface="Times New Roman" pitchFamily="18" charset="0"/>
                <a:cs typeface="Times New Roman" pitchFamily="18" charset="0"/>
              </a:rPr>
              <a:t>Истомина Наталья Павловна, Филиппова Нина Петровна, Филиппова Лидия Гавриловна, Филиппова Альбина Николаевна, Филиппова Марина Ивановна</a:t>
            </a:r>
            <a:endParaRPr lang="ru-RU" sz="1600" i="1" dirty="0">
              <a:latin typeface="Times New Roman" pitchFamily="18" charset="0"/>
              <a:cs typeface="Times New Roman" pitchFamily="18" charset="0"/>
            </a:endParaRPr>
          </a:p>
        </p:txBody>
      </p:sp>
      <p:sp>
        <p:nvSpPr>
          <p:cNvPr id="7" name="TextBox 6"/>
          <p:cNvSpPr txBox="1"/>
          <p:nvPr/>
        </p:nvSpPr>
        <p:spPr>
          <a:xfrm>
            <a:off x="928662" y="571480"/>
            <a:ext cx="3274166" cy="369332"/>
          </a:xfrm>
          <a:prstGeom prst="rect">
            <a:avLst/>
          </a:prstGeom>
          <a:noFill/>
        </p:spPr>
        <p:txBody>
          <a:bodyPr wrap="square" rtlCol="0">
            <a:spAutoFit/>
          </a:bodyPr>
          <a:lstStyle/>
          <a:p>
            <a:r>
              <a:rPr lang="ru-RU" i="1" dirty="0" smtClean="0">
                <a:latin typeface="Times New Roman" pitchFamily="18" charset="0"/>
                <a:cs typeface="Times New Roman" pitchFamily="18" charset="0"/>
              </a:rPr>
              <a:t>Работники столовой и пекарни</a:t>
            </a:r>
            <a:endParaRPr lang="ru-RU" i="1" dirty="0">
              <a:latin typeface="Times New Roman" pitchFamily="18" charset="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29124" y="214290"/>
            <a:ext cx="4572032" cy="6357982"/>
          </a:xfrm>
        </p:spPr>
        <p:txBody>
          <a:bodyPr>
            <a:normAutofit fontScale="92500" lnSpcReduction="10000"/>
          </a:bodyPr>
          <a:lstStyle/>
          <a:p>
            <a:pPr algn="just"/>
            <a:r>
              <a:rPr lang="ru-RU" sz="1600" i="1" dirty="0" smtClean="0">
                <a:latin typeface="Times New Roman" pitchFamily="18" charset="0"/>
                <a:cs typeface="Times New Roman" pitchFamily="18" charset="0"/>
              </a:rPr>
              <a:t>В 60-е годы много лет заведующей пекарни работала Филиппова Матрена Вячеславовна, после нее работала Филиппова Марина Ивановна. </a:t>
            </a:r>
          </a:p>
          <a:p>
            <a:pPr algn="just"/>
            <a:r>
              <a:rPr lang="ru-RU" sz="1600" i="1" dirty="0" smtClean="0">
                <a:latin typeface="Times New Roman" pitchFamily="18" charset="0"/>
                <a:cs typeface="Times New Roman" pitchFamily="18" charset="0"/>
              </a:rPr>
              <a:t>В 70-80-е годы пекарями работали Филиппова Альбина Николаевна, Рочева Зоя Дмитриевна, Филиппова Светлана Егоровна, Филиппова Лидия Гавриловна, Филиппова Роза Григорьевна. Кочегаром работал </a:t>
            </a:r>
            <a:r>
              <a:rPr lang="ru-RU" sz="1600" i="1" dirty="0" err="1" smtClean="0">
                <a:latin typeface="Times New Roman" pitchFamily="18" charset="0"/>
                <a:cs typeface="Times New Roman" pitchFamily="18" charset="0"/>
              </a:rPr>
              <a:t>Вокуев</a:t>
            </a:r>
            <a:r>
              <a:rPr lang="ru-RU" sz="1600" i="1" dirty="0" smtClean="0">
                <a:latin typeface="Times New Roman" pitchFamily="18" charset="0"/>
                <a:cs typeface="Times New Roman" pitchFamily="18" charset="0"/>
              </a:rPr>
              <a:t> Федор Никифорович. </a:t>
            </a:r>
          </a:p>
          <a:p>
            <a:pPr algn="just"/>
            <a:r>
              <a:rPr lang="ru-RU" sz="1600" i="1" dirty="0" smtClean="0">
                <a:latin typeface="Times New Roman" pitchFamily="18" charset="0"/>
                <a:cs typeface="Times New Roman" pitchFamily="18" charset="0"/>
              </a:rPr>
              <a:t>В 1981-86 годах совхозом «</a:t>
            </a:r>
            <a:r>
              <a:rPr lang="ru-RU" sz="1600" i="1" dirty="0" err="1" smtClean="0">
                <a:latin typeface="Times New Roman" pitchFamily="18" charset="0"/>
                <a:cs typeface="Times New Roman" pitchFamily="18" charset="0"/>
              </a:rPr>
              <a:t>Мохчинский</a:t>
            </a:r>
            <a:r>
              <a:rPr lang="ru-RU" sz="1600" i="1" dirty="0" smtClean="0">
                <a:latin typeface="Times New Roman" pitchFamily="18" charset="0"/>
                <a:cs typeface="Times New Roman" pitchFamily="18" charset="0"/>
              </a:rPr>
              <a:t>» в </a:t>
            </a:r>
            <a:r>
              <a:rPr lang="ru-RU" sz="1600" i="1" dirty="0" err="1" smtClean="0">
                <a:latin typeface="Times New Roman" pitchFamily="18" charset="0"/>
                <a:cs typeface="Times New Roman" pitchFamily="18" charset="0"/>
              </a:rPr>
              <a:t>Мошъюге</a:t>
            </a:r>
            <a:r>
              <a:rPr lang="ru-RU" sz="1600" i="1" dirty="0" smtClean="0">
                <a:latin typeface="Times New Roman" pitchFamily="18" charset="0"/>
                <a:cs typeface="Times New Roman" pitchFamily="18" charset="0"/>
              </a:rPr>
              <a:t> было построено новое здание хлебопекарни. В ноябре 1986г. пекарня перешла в это здание. Заведующей назначена Филиппова Нина Петровна, которая проработала на этой должности 27 лет (до 2013г.)</a:t>
            </a:r>
          </a:p>
          <a:p>
            <a:pPr algn="just"/>
            <a:r>
              <a:rPr lang="ru-RU" sz="1600" i="1" dirty="0" smtClean="0">
                <a:latin typeface="Times New Roman" pitchFamily="18" charset="0"/>
                <a:cs typeface="Times New Roman" pitchFamily="18" charset="0"/>
              </a:rPr>
              <a:t>Долгое время в пекарне работали Филиппова Лидия Гавриловна, Филиппова Светлана Егоровна, Макеева Ольга Андреевна, </a:t>
            </a:r>
            <a:r>
              <a:rPr lang="ru-RU" sz="1600" i="1" dirty="0" err="1" smtClean="0">
                <a:latin typeface="Times New Roman" pitchFamily="18" charset="0"/>
                <a:cs typeface="Times New Roman" pitchFamily="18" charset="0"/>
              </a:rPr>
              <a:t>Поздеева</a:t>
            </a:r>
            <a:r>
              <a:rPr lang="ru-RU" sz="1600" i="1" dirty="0" smtClean="0">
                <a:latin typeface="Times New Roman" pitchFamily="18" charset="0"/>
                <a:cs typeface="Times New Roman" pitchFamily="18" charset="0"/>
              </a:rPr>
              <a:t> Татьяна Петровна. </a:t>
            </a:r>
          </a:p>
          <a:p>
            <a:pPr algn="just"/>
            <a:r>
              <a:rPr lang="ru-RU" sz="1600" i="1" dirty="0" smtClean="0">
                <a:latin typeface="Times New Roman" pitchFamily="18" charset="0"/>
                <a:cs typeface="Times New Roman" pitchFamily="18" charset="0"/>
              </a:rPr>
              <a:t>В 2000 годах также работали </a:t>
            </a:r>
            <a:r>
              <a:rPr lang="ru-RU" sz="1600" i="1" dirty="0" err="1" smtClean="0">
                <a:latin typeface="Times New Roman" pitchFamily="18" charset="0"/>
                <a:cs typeface="Times New Roman" pitchFamily="18" charset="0"/>
              </a:rPr>
              <a:t>Вокуева</a:t>
            </a:r>
            <a:r>
              <a:rPr lang="ru-RU" sz="1600" i="1" dirty="0" smtClean="0">
                <a:latin typeface="Times New Roman" pitchFamily="18" charset="0"/>
                <a:cs typeface="Times New Roman" pitchFamily="18" charset="0"/>
              </a:rPr>
              <a:t> Наталья Даниловна, Макеева Елена.</a:t>
            </a:r>
          </a:p>
          <a:p>
            <a:pPr algn="just"/>
            <a:r>
              <a:rPr lang="ru-RU" sz="1600" i="1" dirty="0" smtClean="0">
                <a:latin typeface="Times New Roman" pitchFamily="18" charset="0"/>
                <a:cs typeface="Times New Roman" pitchFamily="18" charset="0"/>
              </a:rPr>
              <a:t>С 2003г. пекарями работают Филиппова Татьяна Михайловна, Филиппова Тамара Алексеевна. Чуть меньше – Филиппова Галина Викторовна. Также недавно стала работать Филиппова Светлана Андреевна. Техничкой работает Чупрова Татьяна </a:t>
            </a:r>
            <a:r>
              <a:rPr lang="ru-RU" sz="1600" i="1" dirty="0" err="1" smtClean="0">
                <a:latin typeface="Times New Roman" pitchFamily="18" charset="0"/>
                <a:cs typeface="Times New Roman" pitchFamily="18" charset="0"/>
              </a:rPr>
              <a:t>Феофановна</a:t>
            </a:r>
            <a:r>
              <a:rPr lang="ru-RU" sz="1600" i="1" dirty="0" smtClean="0">
                <a:latin typeface="Times New Roman" pitchFamily="18" charset="0"/>
                <a:cs typeface="Times New Roman" pitchFamily="18" charset="0"/>
              </a:rPr>
              <a:t>.</a:t>
            </a:r>
          </a:p>
          <a:p>
            <a:pPr algn="just"/>
            <a:r>
              <a:rPr lang="ru-RU" sz="1600" i="1" dirty="0" smtClean="0">
                <a:latin typeface="Times New Roman" pitchFamily="18" charset="0"/>
                <a:cs typeface="Times New Roman" pitchFamily="18" charset="0"/>
              </a:rPr>
              <a:t>С 2013г заведующей назначена Филиппова Татьяна Михайловна.</a:t>
            </a:r>
          </a:p>
          <a:p>
            <a:pPr algn="just"/>
            <a:endParaRPr lang="ru-RU" sz="1600" i="1" dirty="0">
              <a:latin typeface="Times New Roman" pitchFamily="18" charset="0"/>
              <a:cs typeface="Times New Roman" pitchFamily="18" charset="0"/>
            </a:endParaRPr>
          </a:p>
        </p:txBody>
      </p:sp>
      <p:pic>
        <p:nvPicPr>
          <p:cNvPr id="2050" name="Picture 2" descr="C:\Documents and Settings\Администратор\Мои документы\Мои рисунки\Изображение\Изображение 203.jpg"/>
          <p:cNvPicPr>
            <a:picLocks noChangeAspect="1" noChangeArrowheads="1"/>
          </p:cNvPicPr>
          <p:nvPr/>
        </p:nvPicPr>
        <p:blipFill>
          <a:blip r:embed="rId2">
            <a:grayscl/>
            <a:lum bright="18000" contrast="10000"/>
          </a:blip>
          <a:srcRect l="7746" t="28254" r="51865" b="30570"/>
          <a:stretch>
            <a:fillRect/>
          </a:stretch>
        </p:blipFill>
        <p:spPr bwMode="auto">
          <a:xfrm>
            <a:off x="142844" y="714356"/>
            <a:ext cx="4317047" cy="3199957"/>
          </a:xfrm>
          <a:prstGeom prst="rect">
            <a:avLst/>
          </a:prstGeom>
          <a:noFill/>
        </p:spPr>
      </p:pic>
      <p:sp>
        <p:nvSpPr>
          <p:cNvPr id="6" name="TextBox 5"/>
          <p:cNvSpPr txBox="1"/>
          <p:nvPr/>
        </p:nvSpPr>
        <p:spPr>
          <a:xfrm>
            <a:off x="214283" y="4214818"/>
            <a:ext cx="4214842" cy="830997"/>
          </a:xfrm>
          <a:prstGeom prst="rect">
            <a:avLst/>
          </a:prstGeom>
          <a:noFill/>
        </p:spPr>
        <p:txBody>
          <a:bodyPr wrap="square" rtlCol="0">
            <a:spAutoFit/>
          </a:bodyPr>
          <a:lstStyle/>
          <a:p>
            <a:pPr algn="just"/>
            <a:r>
              <a:rPr lang="ru-RU" sz="1600" i="1" dirty="0" smtClean="0">
                <a:latin typeface="Times New Roman" pitchFamily="18" charset="0"/>
                <a:cs typeface="Times New Roman" pitchFamily="18" charset="0"/>
              </a:rPr>
              <a:t>Филипповы Татьяна Михайловна, Светлана Андреевна, Нина Петровна, Тамара Алексеевна, Галина Викторовна</a:t>
            </a:r>
            <a:endParaRPr lang="ru-RU" sz="1600" i="1"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Содержимое 2"/>
          <p:cNvSpPr>
            <a:spLocks noGrp="1"/>
          </p:cNvSpPr>
          <p:nvPr>
            <p:ph idx="1"/>
          </p:nvPr>
        </p:nvSpPr>
        <p:spPr>
          <a:xfrm>
            <a:off x="4284663" y="273050"/>
            <a:ext cx="4464050" cy="6324600"/>
          </a:xfrm>
        </p:spPr>
        <p:txBody>
          <a:bodyPr>
            <a:normAutofit lnSpcReduction="10000"/>
          </a:bodyPr>
          <a:lstStyle/>
          <a:p>
            <a:pPr indent="290513" algn="just">
              <a:buNone/>
            </a:pPr>
            <a:r>
              <a:rPr lang="ru-RU" sz="2000" i="1" dirty="0" smtClean="0">
                <a:latin typeface="Times New Roman" pitchFamily="18" charset="0"/>
                <a:cs typeface="Times New Roman" pitchFamily="18" charset="0"/>
              </a:rPr>
              <a:t>Еще недавно колокольню за хорошо заметный крен называли местной «пизанской башней». Поняв, что никто со стороны не приедет ее выпрямлять, а если крен будет увеличиваться, то она просто рухнет, </a:t>
            </a:r>
            <a:r>
              <a:rPr lang="ru-RU" sz="2000" i="1" dirty="0" err="1" smtClean="0">
                <a:latin typeface="Times New Roman" pitchFamily="18" charset="0"/>
                <a:cs typeface="Times New Roman" pitchFamily="18" charset="0"/>
              </a:rPr>
              <a:t>мошъюгцы</a:t>
            </a:r>
            <a:r>
              <a:rPr lang="ru-RU" sz="2000" i="1" dirty="0" smtClean="0">
                <a:latin typeface="Times New Roman" pitchFamily="18" charset="0"/>
                <a:cs typeface="Times New Roman" pitchFamily="18" charset="0"/>
              </a:rPr>
              <a:t> решили сами ее выпрямить.</a:t>
            </a:r>
          </a:p>
          <a:p>
            <a:pPr indent="290513" algn="just">
              <a:buNone/>
            </a:pPr>
            <a:r>
              <a:rPr lang="ru-RU" sz="2000" i="1" dirty="0" smtClean="0">
                <a:latin typeface="Times New Roman" pitchFamily="18" charset="0"/>
                <a:cs typeface="Times New Roman" pitchFamily="18" charset="0"/>
              </a:rPr>
              <a:t>Для начала жители деревни провели «раскопки» в фундаменте строения и укрепили его. Затем сделали громоотвод в виде креста, так как за  сотню с лишним лет в нее трижды ударяла молния. К счастью, все пожары были потушены. После этого приступили к выпрямлению крена сооружения – было решено поднимать колокольню весом в 160 тонн домкратами. Медленный подъем строения продолжался около месяца.</a:t>
            </a:r>
          </a:p>
          <a:p>
            <a:pPr indent="290513" algn="just">
              <a:buNone/>
            </a:pPr>
            <a:endParaRPr lang="ru-RU" sz="1800" i="1" dirty="0" smtClean="0">
              <a:latin typeface="Times New Roman" pitchFamily="18" charset="0"/>
              <a:cs typeface="Times New Roman" pitchFamily="18" charset="0"/>
            </a:endParaRPr>
          </a:p>
        </p:txBody>
      </p:sp>
      <p:sp>
        <p:nvSpPr>
          <p:cNvPr id="45058" name="Текст 3"/>
          <p:cNvSpPr>
            <a:spLocks noGrp="1"/>
          </p:cNvSpPr>
          <p:nvPr>
            <p:ph type="body" sz="half" idx="2"/>
          </p:nvPr>
        </p:nvSpPr>
        <p:spPr>
          <a:xfrm>
            <a:off x="214313" y="5786438"/>
            <a:ext cx="4143375" cy="1071562"/>
          </a:xfrm>
        </p:spPr>
        <p:txBody>
          <a:bodyPr/>
          <a:lstStyle/>
          <a:p>
            <a:pPr algn="just" eaLnBrk="1" hangingPunct="1">
              <a:spcBef>
                <a:spcPct val="0"/>
              </a:spcBef>
            </a:pPr>
            <a:r>
              <a:rPr lang="ru-RU" b="1" i="1" smtClean="0">
                <a:latin typeface="Times New Roman" pitchFamily="18" charset="0"/>
                <a:cs typeface="Times New Roman" pitchFamily="18" charset="0"/>
              </a:rPr>
              <a:t>Сентябрь 2006г.: при восстановлении колокольни. На фото: Филиппов Николай Андреевич, Сметанин Илья Павлович, Филиппов Иван Иванович, Истомин Валерий Иванович </a:t>
            </a:r>
          </a:p>
        </p:txBody>
      </p:sp>
      <p:pic>
        <p:nvPicPr>
          <p:cNvPr id="45059" name="Picture 2" descr="C:\Documents and Settings\Администратор\Мои документы\Мои рисунки\Изображение\Изображение 068.jpg"/>
          <p:cNvPicPr>
            <a:picLocks noChangeAspect="1" noChangeArrowheads="1"/>
          </p:cNvPicPr>
          <p:nvPr/>
        </p:nvPicPr>
        <p:blipFill>
          <a:blip r:embed="rId2"/>
          <a:srcRect l="4160" t="5791" r="60649" b="21712"/>
          <a:stretch>
            <a:fillRect/>
          </a:stretch>
        </p:blipFill>
        <p:spPr bwMode="auto">
          <a:xfrm>
            <a:off x="500063" y="142875"/>
            <a:ext cx="3654425" cy="5408613"/>
          </a:xfrm>
          <a:prstGeom prst="rect">
            <a:avLst/>
          </a:prstGeom>
          <a:noFill/>
          <a:ln w="9525">
            <a:noFill/>
            <a:miter lim="800000"/>
            <a:headEnd/>
            <a:tailEnd/>
          </a:ln>
        </p:spPr>
      </p:pic>
      <p:sp>
        <p:nvSpPr>
          <p:cNvPr id="45060" name="TextBox 5"/>
          <p:cNvSpPr txBox="1">
            <a:spLocks noChangeArrowheads="1"/>
          </p:cNvSpPr>
          <p:nvPr/>
        </p:nvSpPr>
        <p:spPr bwMode="auto">
          <a:xfrm>
            <a:off x="3071813" y="5500688"/>
            <a:ext cx="1285875" cy="276225"/>
          </a:xfrm>
          <a:prstGeom prst="rect">
            <a:avLst/>
          </a:prstGeom>
          <a:noFill/>
          <a:ln w="9525">
            <a:noFill/>
            <a:miter lim="800000"/>
            <a:headEnd/>
            <a:tailEnd/>
          </a:ln>
        </p:spPr>
        <p:txBody>
          <a:bodyPr>
            <a:spAutoFit/>
          </a:bodyPr>
          <a:lstStyle/>
          <a:p>
            <a:r>
              <a:rPr lang="ru-RU" sz="1200" i="1">
                <a:latin typeface="Times New Roman" pitchFamily="18" charset="0"/>
                <a:cs typeface="Times New Roman" pitchFamily="18" charset="0"/>
              </a:rPr>
              <a:t>Фото автора</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143372" y="273050"/>
            <a:ext cx="4786346" cy="6299222"/>
          </a:xfrm>
        </p:spPr>
        <p:txBody>
          <a:bodyPr>
            <a:normAutofit lnSpcReduction="10000"/>
          </a:bodyPr>
          <a:lstStyle/>
          <a:p>
            <a:pPr algn="ctr">
              <a:buNone/>
            </a:pPr>
            <a:r>
              <a:rPr lang="ru-RU" sz="1800" b="1" i="1" dirty="0" smtClean="0">
                <a:latin typeface="Times New Roman" pitchFamily="18" charset="0"/>
                <a:cs typeface="Times New Roman" pitchFamily="18" charset="0"/>
              </a:rPr>
              <a:t>Почтовое отделение.</a:t>
            </a:r>
          </a:p>
          <a:p>
            <a:pPr algn="just"/>
            <a:r>
              <a:rPr lang="ru-RU" sz="1800" i="1" dirty="0" smtClean="0">
                <a:latin typeface="Times New Roman" pitchFamily="18" charset="0"/>
                <a:cs typeface="Times New Roman" pitchFamily="18" charset="0"/>
              </a:rPr>
              <a:t>В середине прошлого века почта размещалась в двухэтажном доме Филипповой Анфисы Ефимовны. После войны работала там Истомина Александра </a:t>
            </a:r>
            <a:r>
              <a:rPr lang="ru-RU" sz="1800" i="1" dirty="0" err="1" smtClean="0">
                <a:latin typeface="Times New Roman" pitchFamily="18" charset="0"/>
                <a:cs typeface="Times New Roman" pitchFamily="18" charset="0"/>
              </a:rPr>
              <a:t>Лазарьевна</a:t>
            </a:r>
            <a:r>
              <a:rPr lang="ru-RU" sz="1800" i="1" dirty="0" smtClean="0">
                <a:latin typeface="Times New Roman" pitchFamily="18" charset="0"/>
                <a:cs typeface="Times New Roman" pitchFamily="18" charset="0"/>
              </a:rPr>
              <a:t>, участница ВОВ. </a:t>
            </a:r>
          </a:p>
          <a:p>
            <a:pPr algn="just"/>
            <a:r>
              <a:rPr lang="ru-RU" sz="1800" i="1" dirty="0" smtClean="0">
                <a:latin typeface="Times New Roman" pitchFamily="18" charset="0"/>
                <a:cs typeface="Times New Roman" pitchFamily="18" charset="0"/>
              </a:rPr>
              <a:t>Затем почта долгое время размещалась в доме Алексея Тихоновича. Там с 1968г. по 1976г. начальником почты работала Филиппова Клавдия Ивановна. Почтальоном в 1969-76 годах была Филиппова Афанасия Яковлевна. После Клавдии Ивановны временно работал Филиппов Андрей Алексеевич. </a:t>
            </a:r>
          </a:p>
          <a:p>
            <a:pPr algn="just"/>
            <a:r>
              <a:rPr lang="ru-RU" sz="1800" i="1" dirty="0" smtClean="0">
                <a:latin typeface="Times New Roman" pitchFamily="18" charset="0"/>
                <a:cs typeface="Times New Roman" pitchFamily="18" charset="0"/>
              </a:rPr>
              <a:t>С 1977г. по 1993г. начальником почты работала Истомина Любовь Гавриловна. Почтальоном в 1977-79 годах работала Филиппова Роза Григорьевна, а с 1979г. начала работать Филиппова Нина Федоровна.</a:t>
            </a:r>
          </a:p>
          <a:p>
            <a:pPr algn="just"/>
            <a:r>
              <a:rPr lang="ru-RU" sz="1800" i="1" dirty="0" smtClean="0">
                <a:latin typeface="Times New Roman" pitchFamily="18" charset="0"/>
                <a:cs typeface="Times New Roman" pitchFamily="18" charset="0"/>
              </a:rPr>
              <a:t> В 1979г. почта перешла в новое здание, где находится по сей день. </a:t>
            </a:r>
          </a:p>
        </p:txBody>
      </p:sp>
      <p:pic>
        <p:nvPicPr>
          <p:cNvPr id="5" name="Picture 3" descr="C:\Documents and Settings\Администратор\Мои документы\Мои рисунки\Изображение\Изображение 198.jpg"/>
          <p:cNvPicPr>
            <a:picLocks noChangeAspect="1" noChangeArrowheads="1"/>
          </p:cNvPicPr>
          <p:nvPr/>
        </p:nvPicPr>
        <p:blipFill>
          <a:blip r:embed="rId2">
            <a:grayscl/>
            <a:lum bright="9000" contrast="23000"/>
          </a:blip>
          <a:srcRect l="47707" t="18860" r="12969" b="60621"/>
          <a:stretch>
            <a:fillRect/>
          </a:stretch>
        </p:blipFill>
        <p:spPr bwMode="auto">
          <a:xfrm>
            <a:off x="214282" y="357166"/>
            <a:ext cx="3728831" cy="2675881"/>
          </a:xfrm>
          <a:prstGeom prst="rect">
            <a:avLst/>
          </a:prstGeom>
          <a:noFill/>
        </p:spPr>
      </p:pic>
      <p:sp>
        <p:nvSpPr>
          <p:cNvPr id="6" name="TextBox 5"/>
          <p:cNvSpPr txBox="1"/>
          <p:nvPr/>
        </p:nvSpPr>
        <p:spPr>
          <a:xfrm>
            <a:off x="142844" y="3000372"/>
            <a:ext cx="3929090" cy="523220"/>
          </a:xfrm>
          <a:prstGeom prst="rect">
            <a:avLst/>
          </a:prstGeom>
          <a:noFill/>
        </p:spPr>
        <p:txBody>
          <a:bodyPr wrap="square" rtlCol="0">
            <a:spAutoFit/>
          </a:bodyPr>
          <a:lstStyle/>
          <a:p>
            <a:pPr algn="ctr"/>
            <a:r>
              <a:rPr lang="ru-RU" sz="1400" b="1" i="1" dirty="0" smtClean="0">
                <a:latin typeface="Times New Roman" pitchFamily="18" charset="0"/>
                <a:cs typeface="Times New Roman" pitchFamily="18" charset="0"/>
              </a:rPr>
              <a:t>В доме Алексея Тихоновича долгое время размещалась почта</a:t>
            </a:r>
            <a:endParaRPr lang="ru-RU" sz="1400" b="1" i="1" dirty="0">
              <a:latin typeface="Times New Roman" pitchFamily="18" charset="0"/>
              <a:cs typeface="Times New Roman" pitchFamily="18" charset="0"/>
            </a:endParaRPr>
          </a:p>
        </p:txBody>
      </p:sp>
      <p:pic>
        <p:nvPicPr>
          <p:cNvPr id="7" name="Picture 2" descr="C:\Documents and Settings\Администратор\Мои документы\Мои рисунки\Изображение\Изображение 155.jpg"/>
          <p:cNvPicPr>
            <a:picLocks noChangeAspect="1" noChangeArrowheads="1"/>
          </p:cNvPicPr>
          <p:nvPr/>
        </p:nvPicPr>
        <p:blipFill>
          <a:blip r:embed="rId3">
            <a:grayscl/>
            <a:lum bright="19000" contrast="21000"/>
          </a:blip>
          <a:srcRect l="52339" t="3705" r="8337" b="54896"/>
          <a:stretch>
            <a:fillRect/>
          </a:stretch>
        </p:blipFill>
        <p:spPr bwMode="auto">
          <a:xfrm>
            <a:off x="285720" y="3500438"/>
            <a:ext cx="2200574" cy="3186200"/>
          </a:xfrm>
          <a:prstGeom prst="rect">
            <a:avLst/>
          </a:prstGeom>
          <a:noFill/>
        </p:spPr>
      </p:pic>
      <p:sp>
        <p:nvSpPr>
          <p:cNvPr id="8" name="TextBox 7"/>
          <p:cNvSpPr txBox="1"/>
          <p:nvPr/>
        </p:nvSpPr>
        <p:spPr>
          <a:xfrm>
            <a:off x="2714613" y="4143380"/>
            <a:ext cx="1285883" cy="738664"/>
          </a:xfrm>
          <a:prstGeom prst="rect">
            <a:avLst/>
          </a:prstGeom>
          <a:noFill/>
        </p:spPr>
        <p:txBody>
          <a:bodyPr wrap="square" rtlCol="0">
            <a:spAutoFit/>
          </a:bodyPr>
          <a:lstStyle/>
          <a:p>
            <a:pPr algn="ctr"/>
            <a:r>
              <a:rPr lang="ru-RU" sz="1400" b="1" i="1" dirty="0" smtClean="0">
                <a:latin typeface="Times New Roman" pitchFamily="18" charset="0"/>
                <a:cs typeface="Times New Roman" pitchFamily="18" charset="0"/>
              </a:rPr>
              <a:t>Истомина Александра </a:t>
            </a:r>
            <a:r>
              <a:rPr lang="ru-RU" sz="1400" b="1" i="1" dirty="0" err="1" smtClean="0">
                <a:latin typeface="Times New Roman" pitchFamily="18" charset="0"/>
                <a:cs typeface="Times New Roman" pitchFamily="18" charset="0"/>
              </a:rPr>
              <a:t>Лазарьевна</a:t>
            </a:r>
            <a:endParaRPr lang="ru-RU" sz="1400" b="1" i="1" dirty="0">
              <a:latin typeface="Times New Roman" pitchFamily="18"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lgn="just"/>
            <a:r>
              <a:rPr lang="ru-RU" sz="1800" i="1" dirty="0" smtClean="0">
                <a:latin typeface="Times New Roman" pitchFamily="18" charset="0"/>
                <a:cs typeface="Times New Roman" pitchFamily="18" charset="0"/>
              </a:rPr>
              <a:t>После учебы в 1981-82 годах по специальности «Оператор связи» в Сыктывкаре  Нина Федоровна продолжала работать почтальоном до 1993г. С 1993г. по  2011г. работала  начальником отделения и почтальоном. Стаж ее работы на почте – свыше 30 лет, начальником  - 18 лет. </a:t>
            </a:r>
          </a:p>
          <a:p>
            <a:pPr algn="just"/>
            <a:r>
              <a:rPr lang="ru-RU" sz="1800" i="1" dirty="0" smtClean="0">
                <a:latin typeface="Times New Roman" pitchFamily="18" charset="0"/>
                <a:cs typeface="Times New Roman" pitchFamily="18" charset="0"/>
              </a:rPr>
              <a:t>С 2005г. по нынешний день работает почтальоном Филиппова Любовь Николаевна. Почтальоном в д.Щель работала Истомина Людмила Викторовна, но в 2012г. ставку почтальона сократили. И в мороз, и в слякоть приходится почтальону разносить корреспонденцию  не только по </a:t>
            </a:r>
            <a:r>
              <a:rPr lang="ru-RU" sz="1800" i="1" dirty="0" err="1" smtClean="0">
                <a:latin typeface="Times New Roman" pitchFamily="18" charset="0"/>
                <a:cs typeface="Times New Roman" pitchFamily="18" charset="0"/>
              </a:rPr>
              <a:t>Мошъюге</a:t>
            </a:r>
            <a:r>
              <a:rPr lang="ru-RU" sz="1800" i="1" dirty="0" smtClean="0">
                <a:latin typeface="Times New Roman" pitchFamily="18" charset="0"/>
                <a:cs typeface="Times New Roman" pitchFamily="18" charset="0"/>
              </a:rPr>
              <a:t>, но и ездить в Щель, зимой на лошади, летом – на лодке.</a:t>
            </a:r>
          </a:p>
          <a:p>
            <a:pPr algn="just"/>
            <a:r>
              <a:rPr lang="ru-RU" sz="1800" i="1" dirty="0" smtClean="0">
                <a:latin typeface="Times New Roman" pitchFamily="18" charset="0"/>
                <a:cs typeface="Times New Roman" pitchFamily="18" charset="0"/>
              </a:rPr>
              <a:t>С 2011г. по сей день начальником почтового отделения работает </a:t>
            </a:r>
            <a:r>
              <a:rPr lang="ru-RU" sz="1800" i="1" dirty="0" err="1" smtClean="0">
                <a:latin typeface="Times New Roman" pitchFamily="18" charset="0"/>
                <a:cs typeface="Times New Roman" pitchFamily="18" charset="0"/>
              </a:rPr>
              <a:t>Вокуева</a:t>
            </a:r>
            <a:r>
              <a:rPr lang="ru-RU" sz="1800" i="1" dirty="0" smtClean="0">
                <a:latin typeface="Times New Roman" pitchFamily="18" charset="0"/>
                <a:cs typeface="Times New Roman" pitchFamily="18" charset="0"/>
              </a:rPr>
              <a:t> Любовь Михайловна.</a:t>
            </a:r>
            <a:endParaRPr lang="ru-RU" sz="1800" i="1" dirty="0">
              <a:latin typeface="Times New Roman" pitchFamily="18" charset="0"/>
              <a:cs typeface="Times New Roman" pitchFamily="18" charset="0"/>
            </a:endParaRPr>
          </a:p>
        </p:txBody>
      </p:sp>
      <p:pic>
        <p:nvPicPr>
          <p:cNvPr id="2050" name="Picture 2" descr="C:\Documents and Settings\Администратор\Мои документы\Мои рисунки\Изображение\Изображение 187.jpg"/>
          <p:cNvPicPr>
            <a:picLocks noChangeAspect="1" noChangeArrowheads="1"/>
          </p:cNvPicPr>
          <p:nvPr/>
        </p:nvPicPr>
        <p:blipFill>
          <a:blip r:embed="rId2">
            <a:grayscl/>
            <a:lum bright="10000" contrast="17000"/>
          </a:blip>
          <a:srcRect l="33812" t="19197" r="22696" b="42098"/>
          <a:stretch>
            <a:fillRect/>
          </a:stretch>
        </p:blipFill>
        <p:spPr bwMode="auto">
          <a:xfrm>
            <a:off x="285720" y="500042"/>
            <a:ext cx="3278961" cy="4013188"/>
          </a:xfrm>
          <a:prstGeom prst="rect">
            <a:avLst/>
          </a:prstGeom>
          <a:noFill/>
        </p:spPr>
      </p:pic>
      <p:sp>
        <p:nvSpPr>
          <p:cNvPr id="6" name="TextBox 5"/>
          <p:cNvSpPr txBox="1"/>
          <p:nvPr/>
        </p:nvSpPr>
        <p:spPr>
          <a:xfrm>
            <a:off x="285720" y="4786322"/>
            <a:ext cx="3286148" cy="338554"/>
          </a:xfrm>
          <a:prstGeom prst="rect">
            <a:avLst/>
          </a:prstGeom>
          <a:noFill/>
        </p:spPr>
        <p:txBody>
          <a:bodyPr wrap="square" rtlCol="0">
            <a:spAutoFit/>
          </a:bodyPr>
          <a:lstStyle/>
          <a:p>
            <a:pPr algn="ctr"/>
            <a:r>
              <a:rPr lang="ru-RU" sz="1600" b="1" i="1" dirty="0" smtClean="0">
                <a:latin typeface="Times New Roman" pitchFamily="18" charset="0"/>
                <a:cs typeface="Times New Roman" pitchFamily="18" charset="0"/>
              </a:rPr>
              <a:t>Нина Федоровна Филиппова</a:t>
            </a:r>
            <a:endParaRPr lang="ru-RU" sz="1600" b="1" i="1" dirty="0">
              <a:latin typeface="Times New Roman"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7"/>
          <p:cNvSpPr>
            <a:spLocks noGrp="1"/>
          </p:cNvSpPr>
          <p:nvPr>
            <p:ph sz="half" idx="2"/>
          </p:nvPr>
        </p:nvSpPr>
        <p:spPr>
          <a:xfrm>
            <a:off x="0" y="142852"/>
            <a:ext cx="4071934" cy="6715148"/>
          </a:xfrm>
        </p:spPr>
        <p:txBody>
          <a:bodyPr>
            <a:normAutofit fontScale="92500" lnSpcReduction="20000"/>
          </a:bodyPr>
          <a:lstStyle/>
          <a:p>
            <a:pPr algn="ctr">
              <a:buNone/>
            </a:pPr>
            <a:r>
              <a:rPr lang="ru-RU" sz="1900" b="1" i="1" dirty="0" smtClean="0">
                <a:latin typeface="Times New Roman" pitchFamily="18" charset="0"/>
                <a:cs typeface="Times New Roman" pitchFamily="18" charset="0"/>
              </a:rPr>
              <a:t>Пожарный пост.</a:t>
            </a:r>
          </a:p>
          <a:p>
            <a:pPr algn="just"/>
            <a:r>
              <a:rPr lang="ru-RU" sz="1600" i="1" dirty="0" smtClean="0">
                <a:latin typeface="Times New Roman" pitchFamily="18" charset="0"/>
                <a:cs typeface="Times New Roman" pitchFamily="18" charset="0"/>
              </a:rPr>
              <a:t>В 2013г. открыт пожарный пост в д. </a:t>
            </a:r>
            <a:r>
              <a:rPr lang="ru-RU" sz="1600" i="1" dirty="0" err="1" smtClean="0">
                <a:latin typeface="Times New Roman" pitchFamily="18" charset="0"/>
                <a:cs typeface="Times New Roman" pitchFamily="18" charset="0"/>
              </a:rPr>
              <a:t>Мошъюга</a:t>
            </a:r>
            <a:r>
              <a:rPr lang="ru-RU" sz="1600" i="1" dirty="0" smtClean="0">
                <a:latin typeface="Times New Roman" pitchFamily="18" charset="0"/>
                <a:cs typeface="Times New Roman" pitchFamily="18" charset="0"/>
              </a:rPr>
              <a:t>. Работы по реконструкции старого двухэтажного здания проводила бригада будущих пожарников под руководством депутата поселения Филиппова Ивана Ивановича: Александр Анатольевич Истомин, Александр Иванович Игнатов, Андрей Владимирович и Сергей </a:t>
            </a:r>
            <a:r>
              <a:rPr lang="ru-RU" sz="1600" i="1" dirty="0" err="1" smtClean="0">
                <a:latin typeface="Times New Roman" pitchFamily="18" charset="0"/>
                <a:cs typeface="Times New Roman" pitchFamily="18" charset="0"/>
              </a:rPr>
              <a:t>Кимович</a:t>
            </a:r>
            <a:r>
              <a:rPr lang="ru-RU" sz="1600" i="1" dirty="0" smtClean="0">
                <a:latin typeface="Times New Roman" pitchFamily="18" charset="0"/>
                <a:cs typeface="Times New Roman" pitchFamily="18" charset="0"/>
              </a:rPr>
              <a:t>  Филипповы, Виталий Григорьевич Витязев. Позывная нового поста – «</a:t>
            </a:r>
            <a:r>
              <a:rPr lang="ru-RU" sz="1600" i="1" dirty="0" err="1" smtClean="0">
                <a:latin typeface="Times New Roman" pitchFamily="18" charset="0"/>
                <a:cs typeface="Times New Roman" pitchFamily="18" charset="0"/>
              </a:rPr>
              <a:t>Горпун</a:t>
            </a:r>
            <a:r>
              <a:rPr lang="ru-RU" sz="1600" i="1" dirty="0" smtClean="0">
                <a:latin typeface="Times New Roman" pitchFamily="18" charset="0"/>
                <a:cs typeface="Times New Roman" pitchFamily="18" charset="0"/>
              </a:rPr>
              <a:t>».</a:t>
            </a:r>
          </a:p>
          <a:p>
            <a:pPr algn="just"/>
            <a:r>
              <a:rPr lang="ru-RU" sz="1600" i="1" dirty="0" smtClean="0">
                <a:latin typeface="Times New Roman" pitchFamily="18" charset="0"/>
                <a:cs typeface="Times New Roman" pitchFamily="18" charset="0"/>
              </a:rPr>
              <a:t>После согласования документов и передачи здания администрацией </a:t>
            </a:r>
            <a:r>
              <a:rPr lang="ru-RU" sz="1600" i="1" dirty="0" err="1" smtClean="0">
                <a:latin typeface="Times New Roman" pitchFamily="18" charset="0"/>
                <a:cs typeface="Times New Roman" pitchFamily="18" charset="0"/>
              </a:rPr>
              <a:t>Ижемского</a:t>
            </a:r>
            <a:r>
              <a:rPr lang="ru-RU" sz="1600" i="1" dirty="0" smtClean="0">
                <a:latin typeface="Times New Roman" pitchFamily="18" charset="0"/>
                <a:cs typeface="Times New Roman" pitchFamily="18" charset="0"/>
              </a:rPr>
              <a:t> района Противопожарной службе РК начались работы по реконструкции. Крепкий фундамент строители не трогали,  поменяли кровлю и подняли потолки. Убрали лишние перегородки и разобрали 8 печей. Провели электричество, подкрасили, обшили фанерой и оклеили стены обоями. Обшитое снаружи </a:t>
            </a:r>
            <a:r>
              <a:rPr lang="ru-RU" sz="1600" i="1" dirty="0" err="1" smtClean="0">
                <a:latin typeface="Times New Roman" pitchFamily="18" charset="0"/>
                <a:cs typeface="Times New Roman" pitchFamily="18" charset="0"/>
              </a:rPr>
              <a:t>металлосайдингом</a:t>
            </a:r>
            <a:r>
              <a:rPr lang="ru-RU" sz="1600" i="1" dirty="0" smtClean="0">
                <a:latin typeface="Times New Roman" pitchFamily="18" charset="0"/>
                <a:cs typeface="Times New Roman" pitchFamily="18" charset="0"/>
              </a:rPr>
              <a:t> в цвета флага Республики Коми, пожарный пост смело можно назвать достопримечательностью деревни. </a:t>
            </a:r>
          </a:p>
          <a:p>
            <a:pPr algn="just"/>
            <a:r>
              <a:rPr lang="ru-RU" sz="1600" i="1" dirty="0" smtClean="0">
                <a:latin typeface="Times New Roman" pitchFamily="18" charset="0"/>
                <a:cs typeface="Times New Roman" pitchFamily="18" charset="0"/>
              </a:rPr>
              <a:t>Стоит отметить, что бригада делала ремонтные работы на безвозмездной основе. Пожарникам вручены Благодарственные грамоты от ОППС РК №15. </a:t>
            </a:r>
          </a:p>
          <a:p>
            <a:pPr algn="just"/>
            <a:r>
              <a:rPr lang="ru-RU" sz="1600" i="1" dirty="0" smtClean="0">
                <a:latin typeface="Times New Roman" pitchFamily="18" charset="0"/>
                <a:cs typeface="Times New Roman" pitchFamily="18" charset="0"/>
              </a:rPr>
              <a:t>Для обеспечения боевого дежурства в </a:t>
            </a:r>
            <a:r>
              <a:rPr lang="ru-RU" sz="1600" i="1" dirty="0" err="1" smtClean="0">
                <a:latin typeface="Times New Roman" pitchFamily="18" charset="0"/>
                <a:cs typeface="Times New Roman" pitchFamily="18" charset="0"/>
              </a:rPr>
              <a:t>Мошъюгу</a:t>
            </a:r>
            <a:r>
              <a:rPr lang="ru-RU" sz="1600" i="1" dirty="0" smtClean="0">
                <a:latin typeface="Times New Roman" pitchFamily="18" charset="0"/>
                <a:cs typeface="Times New Roman" pitchFamily="18" charset="0"/>
              </a:rPr>
              <a:t> передислоцирован пожарный автомобиль повышенной проходимости на базе УРАЛ, который возит 4 тонны воды.</a:t>
            </a:r>
          </a:p>
          <a:p>
            <a:pPr algn="just"/>
            <a:endParaRPr lang="ru-RU" sz="1600" i="1" dirty="0" smtClean="0">
              <a:latin typeface="Times New Roman" pitchFamily="18" charset="0"/>
              <a:cs typeface="Times New Roman" pitchFamily="18" charset="0"/>
            </a:endParaRPr>
          </a:p>
          <a:p>
            <a:pPr algn="just"/>
            <a:endParaRPr lang="ru-RU" sz="1600" i="1" dirty="0" smtClean="0">
              <a:latin typeface="Times New Roman" pitchFamily="18" charset="0"/>
              <a:cs typeface="Times New Roman" pitchFamily="18" charset="0"/>
            </a:endParaRPr>
          </a:p>
          <a:p>
            <a:endParaRPr lang="ru-RU" sz="2000" i="1" dirty="0">
              <a:latin typeface="Times New Roman" pitchFamily="18" charset="0"/>
              <a:cs typeface="Times New Roman" pitchFamily="18" charset="0"/>
            </a:endParaRPr>
          </a:p>
        </p:txBody>
      </p:sp>
      <p:pic>
        <p:nvPicPr>
          <p:cNvPr id="5" name="Picture 4" descr="100_2951"/>
          <p:cNvPicPr>
            <a:picLocks noChangeAspect="1" noChangeArrowheads="1"/>
          </p:cNvPicPr>
          <p:nvPr/>
        </p:nvPicPr>
        <p:blipFill>
          <a:blip r:embed="rId2" cstate="print"/>
          <a:srcRect l="11158" t="11686" r="2790"/>
          <a:stretch>
            <a:fillRect/>
          </a:stretch>
        </p:blipFill>
        <p:spPr bwMode="auto">
          <a:xfrm>
            <a:off x="4270963" y="214290"/>
            <a:ext cx="4575530" cy="3523678"/>
          </a:xfrm>
          <a:prstGeom prst="rect">
            <a:avLst/>
          </a:prstGeom>
          <a:noFill/>
        </p:spPr>
      </p:pic>
      <p:sp>
        <p:nvSpPr>
          <p:cNvPr id="9" name="TextBox 8"/>
          <p:cNvSpPr txBox="1"/>
          <p:nvPr/>
        </p:nvSpPr>
        <p:spPr>
          <a:xfrm>
            <a:off x="4714876" y="3786190"/>
            <a:ext cx="3571900" cy="369332"/>
          </a:xfrm>
          <a:prstGeom prst="rect">
            <a:avLst/>
          </a:prstGeom>
          <a:noFill/>
        </p:spPr>
        <p:txBody>
          <a:bodyPr wrap="square" rtlCol="0">
            <a:spAutoFit/>
          </a:bodyPr>
          <a:lstStyle/>
          <a:p>
            <a:pPr algn="ctr"/>
            <a:r>
              <a:rPr lang="ru-RU" sz="1600" i="1" dirty="0" smtClean="0">
                <a:latin typeface="Times New Roman" pitchFamily="18" charset="0"/>
                <a:cs typeface="Times New Roman" pitchFamily="18" charset="0"/>
              </a:rPr>
              <a:t>Пожарный пост, открытый в 2013г</a:t>
            </a:r>
            <a:r>
              <a:rPr lang="ru-RU" i="1" dirty="0" smtClean="0">
                <a:latin typeface="Times New Roman" pitchFamily="18" charset="0"/>
                <a:cs typeface="Times New Roman" pitchFamily="18" charset="0"/>
              </a:rPr>
              <a:t>.</a:t>
            </a:r>
            <a:endParaRPr lang="ru-RU" i="1" dirty="0">
              <a:latin typeface="Times New Roman" pitchFamily="18" charset="0"/>
              <a:cs typeface="Times New Roman" pitchFamily="18" charset="0"/>
            </a:endParaRPr>
          </a:p>
        </p:txBody>
      </p:sp>
      <p:pic>
        <p:nvPicPr>
          <p:cNvPr id="1026" name="Picture 2" descr="C:\Documents and Settings\Администратор\Мои документы\Мои рисунки\Изображение\Изображение 235.jpg"/>
          <p:cNvPicPr>
            <a:picLocks noChangeAspect="1" noChangeArrowheads="1"/>
          </p:cNvPicPr>
          <p:nvPr/>
        </p:nvPicPr>
        <p:blipFill>
          <a:blip r:embed="rId3"/>
          <a:srcRect l="24548" t="56243" r="39370" b="21891"/>
          <a:stretch>
            <a:fillRect/>
          </a:stretch>
        </p:blipFill>
        <p:spPr bwMode="auto">
          <a:xfrm>
            <a:off x="4143372" y="4286256"/>
            <a:ext cx="2047239" cy="1706251"/>
          </a:xfrm>
          <a:prstGeom prst="rect">
            <a:avLst/>
          </a:prstGeom>
          <a:noFill/>
        </p:spPr>
      </p:pic>
      <p:pic>
        <p:nvPicPr>
          <p:cNvPr id="1027" name="Picture 3" descr="C:\Documents and Settings\Администратор\Мои документы\Мои рисунки\Изображение\Изображение 236.jpg"/>
          <p:cNvPicPr>
            <a:picLocks noChangeAspect="1" noChangeArrowheads="1"/>
          </p:cNvPicPr>
          <p:nvPr/>
        </p:nvPicPr>
        <p:blipFill>
          <a:blip r:embed="rId4"/>
          <a:srcRect l="4632" t="20207" r="46318" b="56580"/>
          <a:stretch>
            <a:fillRect/>
          </a:stretch>
        </p:blipFill>
        <p:spPr bwMode="auto">
          <a:xfrm>
            <a:off x="6286512" y="4286256"/>
            <a:ext cx="2668653" cy="1736921"/>
          </a:xfrm>
          <a:prstGeom prst="rect">
            <a:avLst/>
          </a:prstGeom>
          <a:noFill/>
        </p:spPr>
      </p:pic>
      <p:sp>
        <p:nvSpPr>
          <p:cNvPr id="12" name="TextBox 11"/>
          <p:cNvSpPr txBox="1"/>
          <p:nvPr/>
        </p:nvSpPr>
        <p:spPr>
          <a:xfrm>
            <a:off x="4214810" y="6215082"/>
            <a:ext cx="1968359" cy="276999"/>
          </a:xfrm>
          <a:prstGeom prst="rect">
            <a:avLst/>
          </a:prstGeom>
          <a:noFill/>
        </p:spPr>
        <p:txBody>
          <a:bodyPr wrap="none" rtlCol="0">
            <a:spAutoFit/>
          </a:bodyPr>
          <a:lstStyle/>
          <a:p>
            <a:pPr algn="ctr"/>
            <a:r>
              <a:rPr lang="ru-RU" sz="1200" b="1" i="1" dirty="0" smtClean="0">
                <a:latin typeface="Times New Roman" pitchFamily="18" charset="0"/>
                <a:cs typeface="Times New Roman" pitchFamily="18" charset="0"/>
              </a:rPr>
              <a:t>Иван Иванович Филиппов</a:t>
            </a:r>
            <a:endParaRPr lang="ru-RU" sz="1200" b="1" i="1" dirty="0">
              <a:latin typeface="Times New Roman" pitchFamily="18" charset="0"/>
              <a:cs typeface="Times New Roman" pitchFamily="18" charset="0"/>
            </a:endParaRPr>
          </a:p>
        </p:txBody>
      </p:sp>
      <p:sp>
        <p:nvSpPr>
          <p:cNvPr id="13" name="TextBox 12"/>
          <p:cNvSpPr txBox="1"/>
          <p:nvPr/>
        </p:nvSpPr>
        <p:spPr>
          <a:xfrm>
            <a:off x="6786578" y="6215082"/>
            <a:ext cx="1837875" cy="276999"/>
          </a:xfrm>
          <a:prstGeom prst="rect">
            <a:avLst/>
          </a:prstGeom>
          <a:noFill/>
        </p:spPr>
        <p:txBody>
          <a:bodyPr wrap="square" rtlCol="0">
            <a:spAutoFit/>
          </a:bodyPr>
          <a:lstStyle/>
          <a:p>
            <a:pPr algn="ctr"/>
            <a:r>
              <a:rPr lang="ru-RU" sz="1200" b="1" i="1" dirty="0" smtClean="0">
                <a:latin typeface="Times New Roman" pitchFamily="18" charset="0"/>
                <a:cs typeface="Times New Roman" pitchFamily="18" charset="0"/>
              </a:rPr>
              <a:t>На ремонтных работах</a:t>
            </a:r>
            <a:endParaRPr lang="ru-RU" sz="1200" b="1" i="1" dirty="0">
              <a:latin typeface="Times New Roman" pitchFamily="18" charset="0"/>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одержимое 8"/>
          <p:cNvSpPr>
            <a:spLocks noGrp="1"/>
          </p:cNvSpPr>
          <p:nvPr>
            <p:ph idx="1"/>
          </p:nvPr>
        </p:nvSpPr>
        <p:spPr>
          <a:xfrm>
            <a:off x="2786050" y="142852"/>
            <a:ext cx="6072230" cy="3500462"/>
          </a:xfrm>
        </p:spPr>
        <p:txBody>
          <a:bodyPr>
            <a:normAutofit fontScale="85000" lnSpcReduction="20000"/>
          </a:bodyPr>
          <a:lstStyle/>
          <a:p>
            <a:pPr algn="ctr">
              <a:buNone/>
            </a:pPr>
            <a:r>
              <a:rPr lang="ru-RU" sz="1900" b="1" i="1" dirty="0" smtClean="0">
                <a:latin typeface="Times New Roman" pitchFamily="18" charset="0"/>
                <a:cs typeface="Times New Roman" pitchFamily="18" charset="0"/>
              </a:rPr>
              <a:t>Талантливые люди </a:t>
            </a:r>
            <a:r>
              <a:rPr lang="ru-RU" sz="1900" b="1" i="1" dirty="0" err="1" smtClean="0">
                <a:latin typeface="Times New Roman" pitchFamily="18" charset="0"/>
                <a:cs typeface="Times New Roman" pitchFamily="18" charset="0"/>
              </a:rPr>
              <a:t>Мошъюги</a:t>
            </a:r>
            <a:r>
              <a:rPr lang="ru-RU" sz="1900" b="1" i="1" dirty="0" smtClean="0">
                <a:latin typeface="Times New Roman" pitchFamily="18" charset="0"/>
                <a:cs typeface="Times New Roman" pitchFamily="18" charset="0"/>
              </a:rPr>
              <a:t>.</a:t>
            </a:r>
          </a:p>
          <a:p>
            <a:pPr algn="ctr">
              <a:buNone/>
            </a:pPr>
            <a:endParaRPr lang="ru-RU" sz="1800" b="1" i="1" dirty="0" smtClean="0">
              <a:latin typeface="Times New Roman" pitchFamily="18" charset="0"/>
              <a:cs typeface="Times New Roman" pitchFamily="18" charset="0"/>
            </a:endParaRPr>
          </a:p>
          <a:p>
            <a:pPr algn="just">
              <a:lnSpc>
                <a:spcPct val="120000"/>
              </a:lnSpc>
              <a:buNone/>
            </a:pPr>
            <a:r>
              <a:rPr lang="ru-RU" sz="1900" b="1" i="1" dirty="0" smtClean="0">
                <a:latin typeface="Times New Roman" pitchFamily="18" charset="0"/>
                <a:cs typeface="Times New Roman" pitchFamily="18" charset="0"/>
              </a:rPr>
              <a:t>       Надежда Васильевна </a:t>
            </a:r>
            <a:r>
              <a:rPr lang="ru-RU" sz="1900" b="1" i="1" dirty="0" err="1" smtClean="0">
                <a:latin typeface="Times New Roman" pitchFamily="18" charset="0"/>
                <a:cs typeface="Times New Roman" pitchFamily="18" charset="0"/>
              </a:rPr>
              <a:t>Вокуева</a:t>
            </a:r>
            <a:r>
              <a:rPr lang="ru-RU" sz="1900" i="1" dirty="0" smtClean="0">
                <a:latin typeface="Times New Roman" pitchFamily="18" charset="0"/>
                <a:cs typeface="Times New Roman" pitchFamily="18" charset="0"/>
              </a:rPr>
              <a:t>, родилась в 1957г. в селе Сторожевск </a:t>
            </a:r>
            <a:r>
              <a:rPr lang="ru-RU" sz="1900" i="1" dirty="0" err="1" smtClean="0">
                <a:latin typeface="Times New Roman" pitchFamily="18" charset="0"/>
                <a:cs typeface="Times New Roman" pitchFamily="18" charset="0"/>
              </a:rPr>
              <a:t>Корткероского</a:t>
            </a:r>
            <a:r>
              <a:rPr lang="ru-RU" sz="1900" i="1" dirty="0" smtClean="0">
                <a:latin typeface="Times New Roman" pitchFamily="18" charset="0"/>
                <a:cs typeface="Times New Roman" pitchFamily="18" charset="0"/>
              </a:rPr>
              <a:t> района. Окончила филологический факультет </a:t>
            </a:r>
            <a:r>
              <a:rPr lang="ru-RU" sz="1900" i="1" dirty="0" err="1" smtClean="0">
                <a:latin typeface="Times New Roman" pitchFamily="18" charset="0"/>
                <a:cs typeface="Times New Roman" pitchFamily="18" charset="0"/>
              </a:rPr>
              <a:t>СыкГУ</a:t>
            </a:r>
            <a:r>
              <a:rPr lang="ru-RU" sz="1900" i="1" dirty="0" smtClean="0">
                <a:latin typeface="Times New Roman" pitchFamily="18" charset="0"/>
                <a:cs typeface="Times New Roman" pitchFamily="18" charset="0"/>
              </a:rPr>
              <a:t>. С 1979г. живет в </a:t>
            </a:r>
            <a:r>
              <a:rPr lang="ru-RU" sz="1900" i="1" dirty="0" err="1" smtClean="0">
                <a:latin typeface="Times New Roman" pitchFamily="18" charset="0"/>
                <a:cs typeface="Times New Roman" pitchFamily="18" charset="0"/>
              </a:rPr>
              <a:t>Мошъюге</a:t>
            </a:r>
            <a:r>
              <a:rPr lang="ru-RU" sz="1900" i="1" dirty="0" smtClean="0">
                <a:latin typeface="Times New Roman" pitchFamily="18" charset="0"/>
                <a:cs typeface="Times New Roman" pitchFamily="18" charset="0"/>
              </a:rPr>
              <a:t>, преподает в школе коми язык и литературу. Публиковалась в журнале «</a:t>
            </a:r>
            <a:r>
              <a:rPr lang="ru-RU" sz="1900" i="1" dirty="0" err="1" smtClean="0">
                <a:latin typeface="Times New Roman" pitchFamily="18" charset="0"/>
                <a:cs typeface="Times New Roman" pitchFamily="18" charset="0"/>
              </a:rPr>
              <a:t>Войвыв</a:t>
            </a:r>
            <a:r>
              <a:rPr lang="ru-RU" sz="1900" i="1" dirty="0" smtClean="0">
                <a:latin typeface="Times New Roman" pitchFamily="18" charset="0"/>
                <a:cs typeface="Times New Roman" pitchFamily="18" charset="0"/>
              </a:rPr>
              <a:t> </a:t>
            </a:r>
            <a:r>
              <a:rPr lang="ru-RU" sz="1900" i="1" dirty="0" err="1" smtClean="0">
                <a:latin typeface="Times New Roman" pitchFamily="18" charset="0"/>
                <a:cs typeface="Times New Roman" pitchFamily="18" charset="0"/>
              </a:rPr>
              <a:t>кодзув</a:t>
            </a:r>
            <a:r>
              <a:rPr lang="ru-RU" sz="1900" i="1" dirty="0" smtClean="0">
                <a:latin typeface="Times New Roman" pitchFamily="18" charset="0"/>
                <a:cs typeface="Times New Roman" pitchFamily="18" charset="0"/>
              </a:rPr>
              <a:t>». В 2012г. вышел сборник «</a:t>
            </a:r>
            <a:r>
              <a:rPr lang="ru-RU" sz="1900" i="1" dirty="0" err="1" smtClean="0">
                <a:latin typeface="Times New Roman" pitchFamily="18" charset="0"/>
                <a:cs typeface="Times New Roman" pitchFamily="18" charset="0"/>
              </a:rPr>
              <a:t>Ижемский</a:t>
            </a:r>
            <a:r>
              <a:rPr lang="ru-RU" sz="1900" i="1" dirty="0" smtClean="0">
                <a:latin typeface="Times New Roman" pitchFamily="18" charset="0"/>
                <a:cs typeface="Times New Roman" pitchFamily="18" charset="0"/>
              </a:rPr>
              <a:t> характер», куда вошли стихи Надежды Васильевны. </a:t>
            </a:r>
            <a:r>
              <a:rPr lang="ru-RU" sz="1900" i="1" dirty="0" err="1" smtClean="0">
                <a:latin typeface="Times New Roman" pitchFamily="18" charset="0"/>
                <a:cs typeface="Times New Roman" pitchFamily="18" charset="0"/>
              </a:rPr>
              <a:t>Н.В.Вокуева</a:t>
            </a:r>
            <a:r>
              <a:rPr lang="ru-RU" sz="1900" i="1" dirty="0" smtClean="0">
                <a:latin typeface="Times New Roman" pitchFamily="18" charset="0"/>
                <a:cs typeface="Times New Roman" pitchFamily="18" charset="0"/>
              </a:rPr>
              <a:t> пишет стихи на родном языке. Они посвящены родимому краю, родителям, близким, много стихов о </a:t>
            </a:r>
            <a:r>
              <a:rPr lang="ru-RU" sz="1900" i="1" dirty="0" err="1" smtClean="0">
                <a:latin typeface="Times New Roman" pitchFamily="18" charset="0"/>
                <a:cs typeface="Times New Roman" pitchFamily="18" charset="0"/>
              </a:rPr>
              <a:t>Мошъюге</a:t>
            </a:r>
            <a:r>
              <a:rPr lang="ru-RU" sz="1900" i="1" dirty="0" smtClean="0">
                <a:latin typeface="Times New Roman" pitchFamily="18" charset="0"/>
                <a:cs typeface="Times New Roman" pitchFamily="18" charset="0"/>
              </a:rPr>
              <a:t>. Также пишет музыку к своим стихам. Написала Гимн </a:t>
            </a:r>
            <a:r>
              <a:rPr lang="ru-RU" sz="1900" i="1" dirty="0" err="1" smtClean="0">
                <a:latin typeface="Times New Roman" pitchFamily="18" charset="0"/>
                <a:cs typeface="Times New Roman" pitchFamily="18" charset="0"/>
              </a:rPr>
              <a:t>Мошъюги</a:t>
            </a:r>
            <a:r>
              <a:rPr lang="ru-RU" sz="1900" i="1" dirty="0" smtClean="0">
                <a:latin typeface="Times New Roman" pitchFamily="18" charset="0"/>
                <a:cs typeface="Times New Roman" pitchFamily="18" charset="0"/>
              </a:rPr>
              <a:t> «</a:t>
            </a:r>
            <a:r>
              <a:rPr lang="ru-RU" sz="1900" i="1" dirty="0" err="1" smtClean="0">
                <a:latin typeface="Times New Roman" pitchFamily="18" charset="0"/>
                <a:cs typeface="Times New Roman" pitchFamily="18" charset="0"/>
              </a:rPr>
              <a:t>Кулим</a:t>
            </a:r>
            <a:r>
              <a:rPr lang="ru-RU" sz="1900" i="1" dirty="0" smtClean="0">
                <a:latin typeface="Times New Roman" pitchFamily="18" charset="0"/>
                <a:cs typeface="Times New Roman" pitchFamily="18" charset="0"/>
              </a:rPr>
              <a:t>», песни «</a:t>
            </a:r>
            <a:r>
              <a:rPr lang="ru-RU" sz="1900" i="1" dirty="0" err="1" smtClean="0">
                <a:latin typeface="Times New Roman" pitchFamily="18" charset="0"/>
                <a:cs typeface="Times New Roman" pitchFamily="18" charset="0"/>
              </a:rPr>
              <a:t>Изьватас</a:t>
            </a:r>
            <a:r>
              <a:rPr lang="ru-RU" sz="1900" i="1" dirty="0" smtClean="0">
                <a:latin typeface="Times New Roman" pitchFamily="18" charset="0"/>
                <a:cs typeface="Times New Roman" pitchFamily="18" charset="0"/>
              </a:rPr>
              <a:t>», «</a:t>
            </a:r>
            <a:r>
              <a:rPr lang="ru-RU" sz="1900" i="1" dirty="0" err="1" smtClean="0">
                <a:latin typeface="Times New Roman" pitchFamily="18" charset="0"/>
                <a:cs typeface="Times New Roman" pitchFamily="18" charset="0"/>
              </a:rPr>
              <a:t>Сьыла</a:t>
            </a:r>
            <a:r>
              <a:rPr lang="ru-RU" sz="1900" i="1" dirty="0" smtClean="0">
                <a:latin typeface="Times New Roman" pitchFamily="18" charset="0"/>
                <a:cs typeface="Times New Roman" pitchFamily="18" charset="0"/>
              </a:rPr>
              <a:t>, </a:t>
            </a:r>
            <a:r>
              <a:rPr lang="ru-RU" sz="1900" i="1" dirty="0" err="1" smtClean="0">
                <a:latin typeface="Times New Roman" pitchFamily="18" charset="0"/>
                <a:cs typeface="Times New Roman" pitchFamily="18" charset="0"/>
              </a:rPr>
              <a:t>сьыла</a:t>
            </a:r>
            <a:r>
              <a:rPr lang="ru-RU" sz="1900" i="1" dirty="0" smtClean="0">
                <a:latin typeface="Times New Roman" pitchFamily="18" charset="0"/>
                <a:cs typeface="Times New Roman" pitchFamily="18" charset="0"/>
              </a:rPr>
              <a:t>, </a:t>
            </a:r>
            <a:r>
              <a:rPr lang="ru-RU" sz="1900" i="1" dirty="0" err="1" smtClean="0">
                <a:latin typeface="Times New Roman" pitchFamily="18" charset="0"/>
                <a:cs typeface="Times New Roman" pitchFamily="18" charset="0"/>
              </a:rPr>
              <a:t>й</a:t>
            </a:r>
            <a:r>
              <a:rPr lang="en-US" sz="1900" i="1" dirty="0" smtClean="0">
                <a:latin typeface="Times New Roman" pitchFamily="18" charset="0"/>
                <a:cs typeface="Times New Roman" pitchFamily="18" charset="0"/>
              </a:rPr>
              <a:t>ö</a:t>
            </a:r>
            <a:r>
              <a:rPr lang="ru-RU" sz="1900" i="1" dirty="0" err="1" smtClean="0">
                <a:latin typeface="Times New Roman" pitchFamily="18" charset="0"/>
                <a:cs typeface="Times New Roman" pitchFamily="18" charset="0"/>
              </a:rPr>
              <a:t>кта</a:t>
            </a:r>
            <a:r>
              <a:rPr lang="ru-RU" sz="1900" i="1" dirty="0" smtClean="0">
                <a:latin typeface="Times New Roman" pitchFamily="18" charset="0"/>
                <a:cs typeface="Times New Roman" pitchFamily="18" charset="0"/>
              </a:rPr>
              <a:t>».</a:t>
            </a:r>
            <a:endParaRPr lang="ru-RU" sz="1900" b="1" i="1" dirty="0">
              <a:latin typeface="Times New Roman" pitchFamily="18" charset="0"/>
              <a:cs typeface="Times New Roman" pitchFamily="18" charset="0"/>
            </a:endParaRPr>
          </a:p>
        </p:txBody>
      </p:sp>
      <p:sp>
        <p:nvSpPr>
          <p:cNvPr id="10" name="Текст 9"/>
          <p:cNvSpPr>
            <a:spLocks noGrp="1"/>
          </p:cNvSpPr>
          <p:nvPr>
            <p:ph type="body" sz="half" idx="2"/>
          </p:nvPr>
        </p:nvSpPr>
        <p:spPr>
          <a:xfrm>
            <a:off x="357158" y="3857628"/>
            <a:ext cx="5500726" cy="2714644"/>
          </a:xfrm>
        </p:spPr>
        <p:txBody>
          <a:bodyPr>
            <a:noAutofit/>
          </a:bodyPr>
          <a:lstStyle/>
          <a:p>
            <a:pPr algn="just"/>
            <a:r>
              <a:rPr lang="ru-RU" sz="1600" b="1" i="1" dirty="0" smtClean="0">
                <a:latin typeface="Times New Roman" pitchFamily="18" charset="0"/>
                <a:cs typeface="Times New Roman" pitchFamily="18" charset="0"/>
              </a:rPr>
              <a:t>Галина Васильевна Филиппова </a:t>
            </a:r>
            <a:r>
              <a:rPr lang="ru-RU" sz="1600" i="1" dirty="0" smtClean="0">
                <a:latin typeface="Times New Roman" pitchFamily="18" charset="0"/>
                <a:cs typeface="Times New Roman" pitchFamily="18" charset="0"/>
              </a:rPr>
              <a:t>(1951-2005), родилась в  </a:t>
            </a:r>
            <a:r>
              <a:rPr lang="ru-RU" sz="1600" i="1" dirty="0" err="1" smtClean="0">
                <a:latin typeface="Times New Roman" pitchFamily="18" charset="0"/>
                <a:cs typeface="Times New Roman" pitchFamily="18" charset="0"/>
              </a:rPr>
              <a:t>д.Мошъюга</a:t>
            </a:r>
            <a:r>
              <a:rPr lang="ru-RU" sz="1600" i="1" dirty="0" smtClean="0">
                <a:latin typeface="Times New Roman" pitchFamily="18" charset="0"/>
                <a:cs typeface="Times New Roman" pitchFamily="18" charset="0"/>
              </a:rPr>
              <a:t>. В 1971г. окончила хоровое отделение Сыктывкарского </a:t>
            </a:r>
            <a:r>
              <a:rPr lang="ru-RU" sz="1600" i="1" dirty="0" err="1" smtClean="0">
                <a:latin typeface="Times New Roman" pitchFamily="18" charset="0"/>
                <a:cs typeface="Times New Roman" pitchFamily="18" charset="0"/>
              </a:rPr>
              <a:t>культпросветучилища</a:t>
            </a:r>
            <a:r>
              <a:rPr lang="ru-RU" sz="1600" i="1" dirty="0" smtClean="0">
                <a:latin typeface="Times New Roman" pitchFamily="18" charset="0"/>
                <a:cs typeface="Times New Roman" pitchFamily="18" charset="0"/>
              </a:rPr>
              <a:t>. По окончании работала в </a:t>
            </a:r>
            <a:r>
              <a:rPr lang="ru-RU" sz="1600" i="1" dirty="0" err="1" smtClean="0">
                <a:latin typeface="Times New Roman" pitchFamily="18" charset="0"/>
                <a:cs typeface="Times New Roman" pitchFamily="18" charset="0"/>
              </a:rPr>
              <a:t>Мошъюгском</a:t>
            </a:r>
            <a:r>
              <a:rPr lang="ru-RU" sz="1600" i="1" dirty="0" smtClean="0">
                <a:latin typeface="Times New Roman" pitchFamily="18" charset="0"/>
                <a:cs typeface="Times New Roman" pitchFamily="18" charset="0"/>
              </a:rPr>
              <a:t> клубе художественным руководителем, с 1975г. до выхода на пенсию в 2002г. – в детских яслях воспитателем. У Галины Васильевны был прекрасный мелодичный голос. Выступала солисткой и пела в хоре. Ни один концерт не проходил без ее участия. На фестивале </a:t>
            </a:r>
            <a:r>
              <a:rPr lang="ru-RU" sz="1600" i="1" dirty="0" err="1" smtClean="0">
                <a:latin typeface="Times New Roman" pitchFamily="18" charset="0"/>
                <a:cs typeface="Times New Roman" pitchFamily="18" charset="0"/>
              </a:rPr>
              <a:t>Изьватас</a:t>
            </a:r>
            <a:r>
              <a:rPr lang="ru-RU" sz="1600" i="1" dirty="0" smtClean="0">
                <a:latin typeface="Times New Roman" pitchFamily="18" charset="0"/>
                <a:cs typeface="Times New Roman" pitchFamily="18" charset="0"/>
              </a:rPr>
              <a:t> в с.Мужи Ямало-ненецкого округа открыла концерт, спела очень много песен. Сотни людей слушали ее, затаив дыхание. </a:t>
            </a:r>
            <a:endParaRPr lang="ru-RU" sz="1600" b="1" i="1" dirty="0">
              <a:latin typeface="Times New Roman" pitchFamily="18" charset="0"/>
              <a:cs typeface="Times New Roman" pitchFamily="18" charset="0"/>
            </a:endParaRPr>
          </a:p>
        </p:txBody>
      </p:sp>
      <p:pic>
        <p:nvPicPr>
          <p:cNvPr id="1028" name="Picture 4" descr="C:\Documents and Settings\Администратор\Мои документы\Мои рисунки\Изображение\Изображение 226.jpg"/>
          <p:cNvPicPr>
            <a:picLocks noChangeAspect="1" noChangeArrowheads="1"/>
          </p:cNvPicPr>
          <p:nvPr/>
        </p:nvPicPr>
        <p:blipFill>
          <a:blip r:embed="rId2">
            <a:lum bright="14000"/>
          </a:blip>
          <a:srcRect l="48170" t="67020" r="18990" b="4378"/>
          <a:stretch>
            <a:fillRect/>
          </a:stretch>
        </p:blipFill>
        <p:spPr bwMode="auto">
          <a:xfrm>
            <a:off x="6143636" y="3500438"/>
            <a:ext cx="2399309" cy="2873922"/>
          </a:xfrm>
          <a:prstGeom prst="rect">
            <a:avLst/>
          </a:prstGeom>
          <a:noFill/>
        </p:spPr>
      </p:pic>
      <p:pic>
        <p:nvPicPr>
          <p:cNvPr id="7" name="Picture 4"/>
          <p:cNvPicPr>
            <a:picLocks noChangeAspect="1" noChangeArrowheads="1"/>
          </p:cNvPicPr>
          <p:nvPr/>
        </p:nvPicPr>
        <p:blipFill>
          <a:blip r:embed="rId3" cstate="print"/>
          <a:srcRect/>
          <a:stretch>
            <a:fillRect/>
          </a:stretch>
        </p:blipFill>
        <p:spPr bwMode="auto">
          <a:xfrm rot="345548">
            <a:off x="714197" y="376258"/>
            <a:ext cx="1952381" cy="294285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xtBox 7"/>
          <p:cNvSpPr txBox="1"/>
          <p:nvPr/>
        </p:nvSpPr>
        <p:spPr>
          <a:xfrm>
            <a:off x="1000100" y="3429000"/>
            <a:ext cx="1500198" cy="307777"/>
          </a:xfrm>
          <a:prstGeom prst="rect">
            <a:avLst/>
          </a:prstGeom>
          <a:noFill/>
        </p:spPr>
        <p:txBody>
          <a:bodyPr wrap="square" rtlCol="0">
            <a:spAutoFit/>
          </a:bodyPr>
          <a:lstStyle/>
          <a:p>
            <a:pPr algn="ctr"/>
            <a:r>
              <a:rPr lang="ru-RU" sz="1400" i="1" dirty="0" err="1" smtClean="0">
                <a:latin typeface="Times New Roman" pitchFamily="18" charset="0"/>
                <a:cs typeface="Times New Roman" pitchFamily="18" charset="0"/>
              </a:rPr>
              <a:t>Н.В.Вокуева</a:t>
            </a:r>
            <a:endParaRPr lang="ru-RU" sz="1400" i="1" dirty="0">
              <a:latin typeface="Times New Roman" pitchFamily="18" charset="0"/>
              <a:cs typeface="Times New Roman" pitchFamily="18" charset="0"/>
            </a:endParaRPr>
          </a:p>
        </p:txBody>
      </p:sp>
      <p:sp>
        <p:nvSpPr>
          <p:cNvPr id="11" name="TextBox 10"/>
          <p:cNvSpPr txBox="1"/>
          <p:nvPr/>
        </p:nvSpPr>
        <p:spPr>
          <a:xfrm>
            <a:off x="6786578" y="6357958"/>
            <a:ext cx="1311256" cy="307777"/>
          </a:xfrm>
          <a:prstGeom prst="rect">
            <a:avLst/>
          </a:prstGeom>
          <a:noFill/>
        </p:spPr>
        <p:txBody>
          <a:bodyPr wrap="none" rtlCol="0">
            <a:spAutoFit/>
          </a:bodyPr>
          <a:lstStyle/>
          <a:p>
            <a:pPr algn="ctr"/>
            <a:r>
              <a:rPr lang="ru-RU" sz="1400" i="1" dirty="0" smtClean="0">
                <a:latin typeface="Times New Roman" pitchFamily="18" charset="0"/>
                <a:cs typeface="Times New Roman" pitchFamily="18" charset="0"/>
              </a:rPr>
              <a:t>Г.В.Филиппова</a:t>
            </a:r>
            <a:endParaRPr lang="ru-RU" sz="1400" i="1" dirty="0">
              <a:latin typeface="Times New Roman" pitchFamily="18" charset="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714876" y="428604"/>
            <a:ext cx="4143404" cy="6429396"/>
          </a:xfrm>
        </p:spPr>
        <p:txBody>
          <a:bodyPr>
            <a:normAutofit fontScale="77500" lnSpcReduction="20000"/>
          </a:bodyPr>
          <a:lstStyle/>
          <a:p>
            <a:pPr algn="just"/>
            <a:r>
              <a:rPr lang="ru-RU" sz="2100" i="1" dirty="0" smtClean="0">
                <a:latin typeface="Times New Roman" pitchFamily="18" charset="0"/>
                <a:cs typeface="Times New Roman" pitchFamily="18" charset="0"/>
              </a:rPr>
              <a:t>Около 30 лет проработал учителем физкультуры Филиппов Иван Иванович(старший). Очень много сделал для развития спорта и туризма в школе. Возил учащихся на Урал, на </a:t>
            </a:r>
            <a:r>
              <a:rPr lang="ru-RU" sz="2100" i="1" dirty="0" err="1" smtClean="0">
                <a:latin typeface="Times New Roman" pitchFamily="18" charset="0"/>
                <a:cs typeface="Times New Roman" pitchFamily="18" charset="0"/>
              </a:rPr>
              <a:t>Кедву</a:t>
            </a:r>
            <a:r>
              <a:rPr lang="ru-RU" sz="2100" i="1" dirty="0" smtClean="0">
                <a:latin typeface="Times New Roman" pitchFamily="18" charset="0"/>
                <a:cs typeface="Times New Roman" pitchFamily="18" charset="0"/>
              </a:rPr>
              <a:t> (в походы на байдарках). Учащиеся на лыжах ездили в д.Картаель и в другие деревни и села. Участвовали в различных соревнованиях, занимали призовые места. </a:t>
            </a:r>
          </a:p>
          <a:p>
            <a:pPr algn="just"/>
            <a:r>
              <a:rPr lang="ru-RU" sz="2100" i="1" dirty="0" smtClean="0">
                <a:latin typeface="Times New Roman" pitchFamily="18" charset="0"/>
                <a:cs typeface="Times New Roman" pitchFamily="18" charset="0"/>
              </a:rPr>
              <a:t>После Филиппова И.И. учителем физкультуры и тренером ДЮСШ работал Рочев Михаил Витальевич. Приехал сразу после окончания </a:t>
            </a:r>
            <a:r>
              <a:rPr lang="ru-RU" sz="2100" i="1" dirty="0" err="1" smtClean="0">
                <a:latin typeface="Times New Roman" pitchFamily="18" charset="0"/>
                <a:cs typeface="Times New Roman" pitchFamily="18" charset="0"/>
              </a:rPr>
              <a:t>педколледжа</a:t>
            </a:r>
            <a:r>
              <a:rPr lang="ru-RU" sz="2100" i="1" dirty="0" smtClean="0">
                <a:latin typeface="Times New Roman" pitchFamily="18" charset="0"/>
                <a:cs typeface="Times New Roman" pitchFamily="18" charset="0"/>
              </a:rPr>
              <a:t>. Проводил интересные уроки физкультуры, учащихся вовлекал в различные секции: лыжи, баскетбол, волейбол, рукопашный бой. Сам был увлечен туризмом и увлекал школьников: возил на Урал, на </a:t>
            </a:r>
            <a:r>
              <a:rPr lang="ru-RU" sz="2100" i="1" dirty="0" err="1" smtClean="0">
                <a:latin typeface="Times New Roman" pitchFamily="18" charset="0"/>
                <a:cs typeface="Times New Roman" pitchFamily="18" charset="0"/>
              </a:rPr>
              <a:t>Кедву</a:t>
            </a:r>
            <a:r>
              <a:rPr lang="ru-RU" sz="2100" i="1" dirty="0" smtClean="0">
                <a:latin typeface="Times New Roman" pitchFamily="18" charset="0"/>
                <a:cs typeface="Times New Roman" pitchFamily="18" charset="0"/>
              </a:rPr>
              <a:t>, в лыжные походы в </a:t>
            </a:r>
            <a:r>
              <a:rPr lang="ru-RU" sz="2100" i="1" dirty="0" err="1" smtClean="0">
                <a:latin typeface="Times New Roman" pitchFamily="18" charset="0"/>
                <a:cs typeface="Times New Roman" pitchFamily="18" charset="0"/>
              </a:rPr>
              <a:t>Собысь</a:t>
            </a:r>
            <a:r>
              <a:rPr lang="ru-RU" sz="2100" i="1" dirty="0" smtClean="0">
                <a:latin typeface="Times New Roman" pitchFamily="18" charset="0"/>
                <a:cs typeface="Times New Roman" pitchFamily="18" charset="0"/>
              </a:rPr>
              <a:t>. Учащиеся ездили на соревнования по лыжам, баскетболу, волейболу.</a:t>
            </a:r>
          </a:p>
          <a:p>
            <a:pPr algn="just"/>
            <a:r>
              <a:rPr lang="ru-RU" sz="2100" i="1" dirty="0" smtClean="0">
                <a:latin typeface="Times New Roman" pitchFamily="18" charset="0"/>
                <a:cs typeface="Times New Roman" pitchFamily="18" charset="0"/>
              </a:rPr>
              <a:t>После М.В.Рочева работала учителем физкультуры Рочева Людмила Васильевна. Также любитель туризма, ходила с учащимися в пешие и лыжные походы.</a:t>
            </a:r>
          </a:p>
          <a:p>
            <a:pPr algn="just"/>
            <a:endParaRPr lang="ru-RU" sz="1600" i="1" dirty="0" smtClean="0">
              <a:latin typeface="Times New Roman" pitchFamily="18" charset="0"/>
              <a:cs typeface="Times New Roman" pitchFamily="18" charset="0"/>
            </a:endParaRPr>
          </a:p>
          <a:p>
            <a:pPr algn="just"/>
            <a:endParaRPr lang="ru-RU" sz="1600" i="1" dirty="0" smtClean="0">
              <a:latin typeface="Times New Roman" pitchFamily="18" charset="0"/>
              <a:cs typeface="Times New Roman" pitchFamily="18" charset="0"/>
            </a:endParaRPr>
          </a:p>
          <a:p>
            <a:pPr algn="just"/>
            <a:endParaRPr lang="ru-RU" sz="1600" i="1" dirty="0">
              <a:latin typeface="Times New Roman" pitchFamily="18" charset="0"/>
              <a:cs typeface="Times New Roman" pitchFamily="18" charset="0"/>
            </a:endParaRPr>
          </a:p>
        </p:txBody>
      </p:sp>
      <p:pic>
        <p:nvPicPr>
          <p:cNvPr id="5" name="Picture 2" descr="C:\Documents and Settings\Администратор\Мои документы\Мои рисунки\Изображение\Изображение 204.jpg"/>
          <p:cNvPicPr>
            <a:picLocks noGrp="1" noChangeAspect="1" noChangeArrowheads="1"/>
          </p:cNvPicPr>
          <p:nvPr>
            <p:ph idx="1"/>
          </p:nvPr>
        </p:nvPicPr>
        <p:blipFill>
          <a:blip r:embed="rId2">
            <a:lum bright="16000" contrast="16000"/>
          </a:blip>
          <a:srcRect l="18527" t="9430" r="18527" b="58264"/>
          <a:stretch>
            <a:fillRect/>
          </a:stretch>
        </p:blipFill>
        <p:spPr bwMode="auto">
          <a:xfrm>
            <a:off x="214282" y="571480"/>
            <a:ext cx="4158553" cy="2935302"/>
          </a:xfrm>
          <a:prstGeom prst="rect">
            <a:avLst/>
          </a:prstGeom>
          <a:noFill/>
        </p:spPr>
      </p:pic>
      <p:sp>
        <p:nvSpPr>
          <p:cNvPr id="6" name="TextBox 5"/>
          <p:cNvSpPr txBox="1"/>
          <p:nvPr/>
        </p:nvSpPr>
        <p:spPr>
          <a:xfrm>
            <a:off x="0" y="142852"/>
            <a:ext cx="4643438" cy="461665"/>
          </a:xfrm>
          <a:prstGeom prst="rect">
            <a:avLst/>
          </a:prstGeom>
          <a:noFill/>
        </p:spPr>
        <p:txBody>
          <a:bodyPr wrap="square" rtlCol="0">
            <a:spAutoFit/>
          </a:bodyPr>
          <a:lstStyle/>
          <a:p>
            <a:pPr algn="ctr"/>
            <a:r>
              <a:rPr lang="ru-RU" sz="1200" b="1" i="1" dirty="0" smtClean="0">
                <a:latin typeface="Times New Roman" pitchFamily="18" charset="0"/>
                <a:cs typeface="Times New Roman" pitchFamily="18" charset="0"/>
              </a:rPr>
              <a:t>1995г.: Учителя </a:t>
            </a:r>
            <a:r>
              <a:rPr lang="ru-RU" sz="1200" b="1" i="1" dirty="0" err="1" smtClean="0">
                <a:latin typeface="Times New Roman" pitchFamily="18" charset="0"/>
                <a:cs typeface="Times New Roman" pitchFamily="18" charset="0"/>
              </a:rPr>
              <a:t>Мошъюгской</a:t>
            </a:r>
            <a:r>
              <a:rPr lang="ru-RU" sz="1200" b="1" i="1" dirty="0" smtClean="0">
                <a:latin typeface="Times New Roman" pitchFamily="18" charset="0"/>
                <a:cs typeface="Times New Roman" pitchFamily="18" charset="0"/>
              </a:rPr>
              <a:t> школы на встрече </a:t>
            </a:r>
          </a:p>
          <a:p>
            <a:pPr algn="ctr"/>
            <a:r>
              <a:rPr lang="ru-RU" sz="1200" b="1" i="1" dirty="0" smtClean="0">
                <a:latin typeface="Times New Roman" pitchFamily="18" charset="0"/>
                <a:cs typeface="Times New Roman" pitchFamily="18" charset="0"/>
              </a:rPr>
              <a:t>с Пантелеевым Степаном Степановичем</a:t>
            </a:r>
            <a:endParaRPr lang="ru-RU" sz="1200" b="1" i="1" dirty="0">
              <a:latin typeface="Times New Roman" pitchFamily="18" charset="0"/>
              <a:cs typeface="Times New Roman" pitchFamily="18" charset="0"/>
            </a:endParaRPr>
          </a:p>
        </p:txBody>
      </p:sp>
      <p:sp>
        <p:nvSpPr>
          <p:cNvPr id="7" name="TextBox 6"/>
          <p:cNvSpPr txBox="1"/>
          <p:nvPr/>
        </p:nvSpPr>
        <p:spPr>
          <a:xfrm>
            <a:off x="142844" y="3643314"/>
            <a:ext cx="4143404" cy="461665"/>
          </a:xfrm>
          <a:prstGeom prst="rect">
            <a:avLst/>
          </a:prstGeom>
          <a:noFill/>
        </p:spPr>
        <p:txBody>
          <a:bodyPr wrap="square" rtlCol="0">
            <a:spAutoFit/>
          </a:bodyPr>
          <a:lstStyle/>
          <a:p>
            <a:pPr algn="ctr"/>
            <a:r>
              <a:rPr lang="ru-RU" sz="1200" i="1" dirty="0" smtClean="0">
                <a:latin typeface="Times New Roman" pitchFamily="18" charset="0"/>
                <a:cs typeface="Times New Roman" pitchFamily="18" charset="0"/>
              </a:rPr>
              <a:t>Верхний ряд: 1-й слева – Филиппов Иван Иванович, </a:t>
            </a:r>
          </a:p>
          <a:p>
            <a:pPr algn="ctr"/>
            <a:r>
              <a:rPr lang="ru-RU" sz="1200" i="1" dirty="0" smtClean="0">
                <a:latin typeface="Times New Roman" pitchFamily="18" charset="0"/>
                <a:cs typeface="Times New Roman" pitchFamily="18" charset="0"/>
              </a:rPr>
              <a:t>3-й справа – Пантелеев Степан Степанович</a:t>
            </a:r>
            <a:endParaRPr lang="ru-RU" sz="1200" i="1" dirty="0">
              <a:latin typeface="Times New Roman" pitchFamily="18" charset="0"/>
              <a:cs typeface="Times New Roman" pitchFamily="18" charset="0"/>
            </a:endParaRPr>
          </a:p>
        </p:txBody>
      </p:sp>
      <p:sp>
        <p:nvSpPr>
          <p:cNvPr id="8" name="TextBox 7"/>
          <p:cNvSpPr txBox="1"/>
          <p:nvPr/>
        </p:nvSpPr>
        <p:spPr>
          <a:xfrm>
            <a:off x="142844" y="4071942"/>
            <a:ext cx="4286280" cy="2749094"/>
          </a:xfrm>
          <a:prstGeom prst="rect">
            <a:avLst/>
          </a:prstGeom>
          <a:noFill/>
        </p:spPr>
        <p:txBody>
          <a:bodyPr wrap="square" rtlCol="0">
            <a:spAutoFit/>
          </a:bodyPr>
          <a:lstStyle/>
          <a:p>
            <a:pPr algn="ctr">
              <a:buNone/>
            </a:pPr>
            <a:r>
              <a:rPr lang="ru-RU" b="1" i="1" dirty="0" smtClean="0">
                <a:latin typeface="Times New Roman" pitchFamily="18" charset="0"/>
                <a:cs typeface="Times New Roman" pitchFamily="18" charset="0"/>
              </a:rPr>
              <a:t>Спортивная жизнь </a:t>
            </a:r>
            <a:r>
              <a:rPr lang="ru-RU" b="1" i="1" dirty="0" err="1" smtClean="0">
                <a:latin typeface="Times New Roman" pitchFamily="18" charset="0"/>
                <a:cs typeface="Times New Roman" pitchFamily="18" charset="0"/>
              </a:rPr>
              <a:t>Мошъюги</a:t>
            </a:r>
            <a:r>
              <a:rPr lang="ru-RU" b="1" i="1" dirty="0" smtClean="0">
                <a:latin typeface="Times New Roman" pitchFamily="18" charset="0"/>
                <a:cs typeface="Times New Roman" pitchFamily="18" charset="0"/>
              </a:rPr>
              <a:t>.</a:t>
            </a:r>
          </a:p>
          <a:p>
            <a:pPr algn="just"/>
            <a:r>
              <a:rPr lang="ru-RU" sz="1500" i="1" dirty="0" smtClean="0">
                <a:latin typeface="Times New Roman" pitchFamily="18" charset="0"/>
                <a:cs typeface="Times New Roman" pitchFamily="18" charset="0"/>
              </a:rPr>
              <a:t>В 1960-70 годах работал Пантелеев Степан Степанович, математик , был и директором школы. Большой любитель туризма и лыжного спорта. Учащиеся часто ходили в походы по изучению родного края, спортсмены-лыжники не раз брали первые места на районных соревнованиях, охвачено было много учащихся этим видом спорта. После </a:t>
            </a:r>
            <a:r>
              <a:rPr lang="ru-RU" sz="1500" i="1" dirty="0" err="1" smtClean="0">
                <a:latin typeface="Times New Roman" pitchFamily="18" charset="0"/>
                <a:cs typeface="Times New Roman" pitchFamily="18" charset="0"/>
              </a:rPr>
              <a:t>Мошъюги</a:t>
            </a:r>
            <a:r>
              <a:rPr lang="ru-RU" sz="1500" i="1" dirty="0" smtClean="0">
                <a:latin typeface="Times New Roman" pitchFamily="18" charset="0"/>
                <a:cs typeface="Times New Roman" pitchFamily="18" charset="0"/>
              </a:rPr>
              <a:t> уехал в родную </a:t>
            </a:r>
            <a:r>
              <a:rPr lang="ru-RU" sz="1500" i="1" dirty="0" err="1" smtClean="0">
                <a:latin typeface="Times New Roman" pitchFamily="18" charset="0"/>
                <a:cs typeface="Times New Roman" pitchFamily="18" charset="0"/>
              </a:rPr>
              <a:t>Удору</a:t>
            </a:r>
            <a:r>
              <a:rPr lang="ru-RU" sz="1500" i="1" dirty="0" smtClean="0">
                <a:latin typeface="Times New Roman" pitchFamily="18" charset="0"/>
                <a:cs typeface="Times New Roman" pitchFamily="18" charset="0"/>
              </a:rPr>
              <a:t>, работал учителем в Кослане, а затем возглавил </a:t>
            </a:r>
            <a:r>
              <a:rPr lang="ru-RU" sz="1500" i="1" dirty="0" err="1" smtClean="0">
                <a:latin typeface="Times New Roman" pitchFamily="18" charset="0"/>
                <a:cs typeface="Times New Roman" pitchFamily="18" charset="0"/>
              </a:rPr>
              <a:t>Удорскую</a:t>
            </a:r>
            <a:r>
              <a:rPr lang="ru-RU" sz="1500" i="1" dirty="0" smtClean="0">
                <a:latin typeface="Times New Roman" pitchFamily="18" charset="0"/>
                <a:cs typeface="Times New Roman" pitchFamily="18" charset="0"/>
              </a:rPr>
              <a:t> ДЮСШ.</a:t>
            </a:r>
            <a:endParaRPr lang="ru-RU" sz="15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5000636"/>
            <a:ext cx="8786874" cy="1643074"/>
          </a:xfrm>
        </p:spPr>
        <p:txBody>
          <a:bodyPr>
            <a:normAutofit/>
          </a:bodyPr>
          <a:lstStyle/>
          <a:p>
            <a:pPr algn="just"/>
            <a:r>
              <a:rPr lang="ru-RU" sz="1600" i="1" dirty="0" smtClean="0">
                <a:latin typeface="Times New Roman" pitchFamily="18" charset="0"/>
                <a:cs typeface="Times New Roman" pitchFamily="18" charset="0"/>
              </a:rPr>
              <a:t>С 2009г. тренером ДЮСШ работает Филиппов Иван Иванович(младший), с 2012г. учителем физкультуры по совместительству. Учащиеся выступают на районных соревнованиях по лыжным гонкам, легкой атлетике, ОФП, занимают призовые места. Трое учащихся Филиппов Дмитрий, Филиппова Ольга, </a:t>
            </a:r>
            <a:r>
              <a:rPr lang="ru-RU" sz="1600" i="1" dirty="0" err="1" smtClean="0">
                <a:latin typeface="Times New Roman" pitchFamily="18" charset="0"/>
                <a:cs typeface="Times New Roman" pitchFamily="18" charset="0"/>
              </a:rPr>
              <a:t>Сметанин</a:t>
            </a:r>
            <a:r>
              <a:rPr lang="ru-RU" sz="1600" i="1" dirty="0" smtClean="0">
                <a:latin typeface="Times New Roman" pitchFamily="18" charset="0"/>
                <a:cs typeface="Times New Roman" pitchFamily="18" charset="0"/>
              </a:rPr>
              <a:t> Аркадий стали перворазрядниками по лыжам, Канева Наталия, </a:t>
            </a:r>
            <a:r>
              <a:rPr lang="ru-RU" sz="1600" i="1" dirty="0" err="1" smtClean="0">
                <a:latin typeface="Times New Roman" pitchFamily="18" charset="0"/>
                <a:cs typeface="Times New Roman" pitchFamily="18" charset="0"/>
              </a:rPr>
              <a:t>Купцова</a:t>
            </a:r>
            <a:r>
              <a:rPr lang="ru-RU" sz="1600" i="1" dirty="0" smtClean="0">
                <a:latin typeface="Times New Roman" pitchFamily="18" charset="0"/>
                <a:cs typeface="Times New Roman" pitchFamily="18" charset="0"/>
              </a:rPr>
              <a:t> Алена, Филиппов Виталий выполнили норматив 2 разряда. Кроме лыжной, также проходят секции по баскетболу, волейболу, пулевой стрельбе.</a:t>
            </a:r>
          </a:p>
          <a:p>
            <a:pPr algn="just"/>
            <a:endParaRPr lang="ru-RU" sz="1600" i="1" dirty="0">
              <a:latin typeface="Times New Roman" pitchFamily="18" charset="0"/>
              <a:cs typeface="Times New Roman" pitchFamily="18" charset="0"/>
            </a:endParaRPr>
          </a:p>
        </p:txBody>
      </p:sp>
      <p:pic>
        <p:nvPicPr>
          <p:cNvPr id="1027" name="Picture 3" descr="F:\Ижма_победа2.jpg"/>
          <p:cNvPicPr>
            <a:picLocks noChangeAspect="1" noChangeArrowheads="1"/>
          </p:cNvPicPr>
          <p:nvPr/>
        </p:nvPicPr>
        <p:blipFill>
          <a:blip r:embed="rId2"/>
          <a:srcRect/>
          <a:stretch>
            <a:fillRect/>
          </a:stretch>
        </p:blipFill>
        <p:spPr bwMode="auto">
          <a:xfrm>
            <a:off x="1714480" y="285728"/>
            <a:ext cx="5852160" cy="4389120"/>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14290"/>
            <a:ext cx="6357950" cy="6643710"/>
          </a:xfrm>
        </p:spPr>
        <p:txBody>
          <a:bodyPr>
            <a:normAutofit fontScale="85000" lnSpcReduction="20000"/>
          </a:bodyPr>
          <a:lstStyle/>
          <a:p>
            <a:pPr algn="ctr">
              <a:buNone/>
            </a:pPr>
            <a:r>
              <a:rPr lang="ru-RU" sz="2100" b="1" i="1" dirty="0" smtClean="0">
                <a:latin typeface="Times New Roman" pitchFamily="18" charset="0"/>
                <a:cs typeface="Times New Roman" pitchFamily="18" charset="0"/>
              </a:rPr>
              <a:t>Наши земляки-спортсмены.</a:t>
            </a:r>
            <a:r>
              <a:rPr lang="ru-RU" sz="2100" i="1" dirty="0" smtClean="0">
                <a:latin typeface="Times New Roman" pitchFamily="18" charset="0"/>
                <a:cs typeface="Times New Roman" pitchFamily="18" charset="0"/>
              </a:rPr>
              <a:t> </a:t>
            </a:r>
          </a:p>
          <a:p>
            <a:pPr algn="just"/>
            <a:r>
              <a:rPr lang="ru-RU" sz="1800" b="1" i="1" dirty="0" smtClean="0">
                <a:latin typeface="Times New Roman" pitchFamily="18" charset="0"/>
                <a:cs typeface="Times New Roman" pitchFamily="18" charset="0"/>
              </a:rPr>
              <a:t>Николай </a:t>
            </a:r>
            <a:r>
              <a:rPr lang="ru-RU" sz="1800" b="1" i="1" dirty="0" err="1" smtClean="0">
                <a:latin typeface="Times New Roman" pitchFamily="18" charset="0"/>
                <a:cs typeface="Times New Roman" pitchFamily="18" charset="0"/>
              </a:rPr>
              <a:t>Саватьевич</a:t>
            </a:r>
            <a:r>
              <a:rPr lang="ru-RU" sz="1800" b="1" i="1" dirty="0" smtClean="0">
                <a:latin typeface="Times New Roman" pitchFamily="18" charset="0"/>
                <a:cs typeface="Times New Roman" pitchFamily="18" charset="0"/>
              </a:rPr>
              <a:t> </a:t>
            </a:r>
            <a:r>
              <a:rPr lang="ru-RU" sz="1800" b="1" i="1" dirty="0" err="1" smtClean="0">
                <a:latin typeface="Times New Roman" pitchFamily="18" charset="0"/>
                <a:cs typeface="Times New Roman" pitchFamily="18" charset="0"/>
              </a:rPr>
              <a:t>Греченюк</a:t>
            </a:r>
            <a:r>
              <a:rPr lang="ru-RU" sz="1800" b="1" i="1" dirty="0" smtClean="0">
                <a:latin typeface="Times New Roman" pitchFamily="18" charset="0"/>
                <a:cs typeface="Times New Roman" pitchFamily="18" charset="0"/>
              </a:rPr>
              <a:t> </a:t>
            </a:r>
            <a:r>
              <a:rPr lang="ru-RU" sz="1800" i="1" dirty="0" smtClean="0">
                <a:latin typeface="Times New Roman" pitchFamily="18" charset="0"/>
                <a:cs typeface="Times New Roman" pitchFamily="18" charset="0"/>
              </a:rPr>
              <a:t>родился и вырос в деревне   </a:t>
            </a:r>
            <a:r>
              <a:rPr lang="ru-RU" sz="1800" i="1" dirty="0" err="1" smtClean="0">
                <a:latin typeface="Times New Roman" pitchFamily="18" charset="0"/>
                <a:cs typeface="Times New Roman" pitchFamily="18" charset="0"/>
              </a:rPr>
              <a:t>Мошъюга</a:t>
            </a:r>
            <a:r>
              <a:rPr lang="ru-RU" sz="1800" b="1" i="1" dirty="0" smtClean="0">
                <a:latin typeface="Arial" charset="0"/>
                <a:cs typeface="Arial" charset="0"/>
              </a:rPr>
              <a:t>. </a:t>
            </a:r>
            <a:r>
              <a:rPr lang="ru-RU" sz="1800" i="1" dirty="0" smtClean="0">
                <a:latin typeface="Times New Roman" pitchFamily="18" charset="0"/>
                <a:cs typeface="Times New Roman" pitchFamily="18" charset="0"/>
              </a:rPr>
              <a:t>Выступая в группе ветеранов  на Первенстве России в г. Липецк в 2000г., стал чемпионом в весовой категории до 85 кг. В 2004 г. в Запорожье стал чемпионом мира в двоеборье среди ветеранов. Не один десяток раз становился чемпионом Архангельской области, четырехкратным – России, двукратным – Европы, четырехкратным – мира. Спортивный стаж Николая </a:t>
            </a:r>
            <a:r>
              <a:rPr lang="ru-RU" sz="1800" i="1" dirty="0" err="1" smtClean="0">
                <a:latin typeface="Times New Roman" pitchFamily="18" charset="0"/>
                <a:cs typeface="Times New Roman" pitchFamily="18" charset="0"/>
              </a:rPr>
              <a:t>Греченюка</a:t>
            </a:r>
            <a:r>
              <a:rPr lang="ru-RU" sz="1800" i="1" dirty="0" smtClean="0">
                <a:latin typeface="Times New Roman" pitchFamily="18" charset="0"/>
                <a:cs typeface="Times New Roman" pitchFamily="18" charset="0"/>
              </a:rPr>
              <a:t> составляет 47 лет. За большие заслуги и высокие результаты  в 2008г. Н. </a:t>
            </a:r>
            <a:r>
              <a:rPr lang="ru-RU" sz="1800" i="1" dirty="0" err="1" smtClean="0">
                <a:latin typeface="Times New Roman" pitchFamily="18" charset="0"/>
                <a:cs typeface="Times New Roman" pitchFamily="18" charset="0"/>
              </a:rPr>
              <a:t>Греченюку</a:t>
            </a:r>
            <a:r>
              <a:rPr lang="ru-RU" sz="1800" i="1" dirty="0" smtClean="0">
                <a:latin typeface="Times New Roman" pitchFamily="18" charset="0"/>
                <a:cs typeface="Times New Roman" pitchFamily="18" charset="0"/>
              </a:rPr>
              <a:t> присвоили звание «Мастер спорта». </a:t>
            </a:r>
          </a:p>
          <a:p>
            <a:pPr algn="just"/>
            <a:r>
              <a:rPr lang="ru-RU" sz="1800" b="1" i="1" dirty="0" smtClean="0">
                <a:latin typeface="Times New Roman" pitchFamily="18" charset="0"/>
                <a:cs typeface="Times New Roman" pitchFamily="18" charset="0"/>
              </a:rPr>
              <a:t>Михаил Иванович Филиппов,</a:t>
            </a:r>
            <a:r>
              <a:rPr lang="en-US" sz="1800" b="1" i="1" dirty="0" smtClean="0">
                <a:latin typeface="Times New Roman" pitchFamily="18" charset="0"/>
                <a:cs typeface="Times New Roman" pitchFamily="18" charset="0"/>
              </a:rPr>
              <a:t> </a:t>
            </a:r>
            <a:r>
              <a:rPr lang="ru-RU" sz="1800" i="1" dirty="0" smtClean="0">
                <a:latin typeface="Times New Roman" pitchFamily="18" charset="0"/>
                <a:cs typeface="Times New Roman" pitchFamily="18" charset="0"/>
              </a:rPr>
              <a:t>1994 г.р</a:t>
            </a:r>
            <a:r>
              <a:rPr lang="ru-RU" sz="1800" i="1" dirty="0" smtClean="0">
                <a:latin typeface="Arial" charset="0"/>
              </a:rPr>
              <a:t>.,</a:t>
            </a:r>
            <a:r>
              <a:rPr lang="ru-RU" sz="1800" i="1" dirty="0" smtClean="0">
                <a:latin typeface="Times New Roman" pitchFamily="18" charset="0"/>
                <a:cs typeface="Times New Roman" pitchFamily="18" charset="0"/>
              </a:rPr>
              <a:t> родился в </a:t>
            </a:r>
            <a:r>
              <a:rPr lang="ru-RU" sz="1800" i="1" dirty="0" err="1" smtClean="0">
                <a:latin typeface="Times New Roman" pitchFamily="18" charset="0"/>
                <a:cs typeface="Times New Roman" pitchFamily="18" charset="0"/>
              </a:rPr>
              <a:t>д.Мошъюга</a:t>
            </a:r>
            <a:r>
              <a:rPr lang="ru-RU" sz="1800" i="1" dirty="0" smtClean="0">
                <a:latin typeface="Times New Roman" pitchFamily="18" charset="0"/>
                <a:cs typeface="Times New Roman" pitchFamily="18" charset="0"/>
              </a:rPr>
              <a:t>.  Выпускник </a:t>
            </a:r>
            <a:r>
              <a:rPr lang="ru-RU" sz="1800" i="1" dirty="0" err="1" smtClean="0">
                <a:latin typeface="Times New Roman" pitchFamily="18" charset="0"/>
                <a:cs typeface="Times New Roman" pitchFamily="18" charset="0"/>
              </a:rPr>
              <a:t>Мошъюгской</a:t>
            </a:r>
            <a:r>
              <a:rPr lang="ru-RU" sz="1800" i="1" dirty="0" smtClean="0">
                <a:latin typeface="Times New Roman" pitchFamily="18" charset="0"/>
                <a:cs typeface="Times New Roman" pitchFamily="18" charset="0"/>
              </a:rPr>
              <a:t> ООШ и </a:t>
            </a:r>
            <a:r>
              <a:rPr lang="ru-RU" sz="1800" i="1" dirty="0" err="1" smtClean="0">
                <a:latin typeface="Times New Roman" pitchFamily="18" charset="0"/>
                <a:cs typeface="Times New Roman" pitchFamily="18" charset="0"/>
              </a:rPr>
              <a:t>Ижемской</a:t>
            </a:r>
            <a:r>
              <a:rPr lang="ru-RU" sz="1800" i="1" dirty="0" smtClean="0">
                <a:latin typeface="Times New Roman" pitchFamily="18" charset="0"/>
                <a:cs typeface="Times New Roman" pitchFamily="18" charset="0"/>
              </a:rPr>
              <a:t> ДЮСШ (2010г.) Студент 4 курса физкультурного отделения Сыктывкарского гуманитарно-педагогического колледжа. В мае 2012 г (в 17 лет) выполнил норматив КМС по легкой атлетике. С декабря 2010 г. по май 2014г. 14 раз становился победителем Открытых Чемпионатов, Первенств и Кубков Республики Коми на дистанциях 800,</a:t>
            </a:r>
            <a:r>
              <a:rPr lang="en-US" sz="1800" i="1" dirty="0" smtClean="0">
                <a:latin typeface="Times New Roman" pitchFamily="18" charset="0"/>
                <a:cs typeface="Times New Roman" pitchFamily="18" charset="0"/>
              </a:rPr>
              <a:t> </a:t>
            </a:r>
            <a:r>
              <a:rPr lang="ru-RU" sz="1800" i="1" dirty="0" smtClean="0">
                <a:latin typeface="Times New Roman" pitchFamily="18" charset="0"/>
                <a:cs typeface="Times New Roman" pitchFamily="18" charset="0"/>
              </a:rPr>
              <a:t>1500, 3000м., 3 раза занимал 2-ые места. В 2011 г стал победителем Республиканского осеннего кросса памяти </a:t>
            </a:r>
            <a:r>
              <a:rPr lang="ru-RU" sz="1800" i="1" dirty="0" err="1" smtClean="0">
                <a:latin typeface="Times New Roman" pitchFamily="18" charset="0"/>
                <a:cs typeface="Times New Roman" pitchFamily="18" charset="0"/>
              </a:rPr>
              <a:t>Л.Н.Елькиной</a:t>
            </a:r>
            <a:r>
              <a:rPr lang="ru-RU" sz="1800" i="1" dirty="0" smtClean="0">
                <a:latin typeface="Times New Roman" pitchFamily="18" charset="0"/>
                <a:cs typeface="Times New Roman" pitchFamily="18" charset="0"/>
              </a:rPr>
              <a:t> среди юношей 1994-1995 г.р. на дистанции 1000м. В январе 2012 г. стал победителем Чемпионата Северо-Западного федерального округа по легкой атлетике. На Первенстве России среди юниоров до 20 лет в Волгограде в 2012 г на дистанциях 800 и 1500 занял 16 и 20 места. В 2012г. на Всероссийском турнире по легкой атлетике памяти Заслуженного тренера России Ю.М.Красильникова в г. Казань стал бронзовым призером и на 800, и на 1500 среди юношей 1993-1994 г.р. В 2013г был 12-м и 13-м на Чемпионате России по легкой атлетике среди юниоров в Москве на дистанциях 800 и 1500м. В 2013г. на Традиционном Всероссийском турнире памяти Заслуженного тренера РСФСР Е.Ф.Тихомирова в г. Ярославль в многоборье (600+1000) стал бронзовым призером. С сентября 2013г. работает тренером по легкой атлетике ДЮСШ №1 г.Сыктывкара.</a:t>
            </a:r>
          </a:p>
          <a:p>
            <a:pPr algn="just"/>
            <a:endParaRPr lang="ru-RU" sz="1600" dirty="0">
              <a:latin typeface="Times New Roman" pitchFamily="18" charset="0"/>
              <a:cs typeface="Times New Roman" pitchFamily="18" charset="0"/>
            </a:endParaRPr>
          </a:p>
        </p:txBody>
      </p:sp>
      <p:pic>
        <p:nvPicPr>
          <p:cNvPr id="7" name="Picture 4" descr="F:\Копия (2) Греч Н..jpg"/>
          <p:cNvPicPr>
            <a:picLocks noChangeAspect="1" noChangeArrowheads="1"/>
          </p:cNvPicPr>
          <p:nvPr/>
        </p:nvPicPr>
        <p:blipFill>
          <a:blip r:embed="rId2"/>
          <a:srcRect l="29643" t="25932" r="25475" b="32330"/>
          <a:stretch>
            <a:fillRect/>
          </a:stretch>
        </p:blipFill>
        <p:spPr>
          <a:xfrm>
            <a:off x="6643702" y="142852"/>
            <a:ext cx="2058161" cy="2632294"/>
          </a:xfrm>
          <a:prstGeom prst="rect">
            <a:avLst/>
          </a:prstGeom>
        </p:spPr>
      </p:pic>
      <p:pic>
        <p:nvPicPr>
          <p:cNvPr id="8" name="Picture 2" descr="F:\Фил Мих.jpg"/>
          <p:cNvPicPr>
            <a:picLocks noChangeAspect="1" noChangeArrowheads="1"/>
          </p:cNvPicPr>
          <p:nvPr/>
        </p:nvPicPr>
        <p:blipFill>
          <a:blip r:embed="rId3"/>
          <a:srcRect/>
          <a:stretch>
            <a:fillRect/>
          </a:stretch>
        </p:blipFill>
        <p:spPr>
          <a:xfrm>
            <a:off x="6715140" y="3429000"/>
            <a:ext cx="1997964" cy="2991104"/>
          </a:xfrm>
          <a:prstGeom prst="rect">
            <a:avLst/>
          </a:prstGeom>
        </p:spPr>
      </p:pic>
      <p:sp>
        <p:nvSpPr>
          <p:cNvPr id="9" name="TextBox 8"/>
          <p:cNvSpPr txBox="1"/>
          <p:nvPr/>
        </p:nvSpPr>
        <p:spPr>
          <a:xfrm>
            <a:off x="6858017" y="2714620"/>
            <a:ext cx="1928826" cy="523220"/>
          </a:xfrm>
          <a:prstGeom prst="rect">
            <a:avLst/>
          </a:prstGeom>
          <a:noFill/>
        </p:spPr>
        <p:txBody>
          <a:bodyPr wrap="square" rtlCol="0">
            <a:spAutoFit/>
          </a:bodyPr>
          <a:lstStyle/>
          <a:p>
            <a:pPr algn="ctr"/>
            <a:r>
              <a:rPr lang="ru-RU" sz="1400" i="1" dirty="0" err="1" smtClean="0">
                <a:latin typeface="Times New Roman" pitchFamily="18" charset="0"/>
                <a:cs typeface="Times New Roman" pitchFamily="18" charset="0"/>
              </a:rPr>
              <a:t>Греченюк</a:t>
            </a:r>
            <a:r>
              <a:rPr lang="ru-RU" sz="1400" i="1" dirty="0" smtClean="0">
                <a:latin typeface="Times New Roman" pitchFamily="18" charset="0"/>
                <a:cs typeface="Times New Roman" pitchFamily="18" charset="0"/>
              </a:rPr>
              <a:t> Николай </a:t>
            </a:r>
            <a:r>
              <a:rPr lang="ru-RU" sz="1400" i="1" dirty="0" err="1" smtClean="0">
                <a:latin typeface="Times New Roman" pitchFamily="18" charset="0"/>
                <a:cs typeface="Times New Roman" pitchFamily="18" charset="0"/>
              </a:rPr>
              <a:t>Саватьевич</a:t>
            </a:r>
            <a:endParaRPr lang="ru-RU" sz="1400" i="1" dirty="0">
              <a:latin typeface="Times New Roman" pitchFamily="18" charset="0"/>
              <a:cs typeface="Times New Roman" pitchFamily="18" charset="0"/>
            </a:endParaRPr>
          </a:p>
        </p:txBody>
      </p:sp>
      <p:sp>
        <p:nvSpPr>
          <p:cNvPr id="10" name="TextBox 9"/>
          <p:cNvSpPr txBox="1"/>
          <p:nvPr/>
        </p:nvSpPr>
        <p:spPr>
          <a:xfrm>
            <a:off x="7000892" y="6429397"/>
            <a:ext cx="1554465" cy="307777"/>
          </a:xfrm>
          <a:prstGeom prst="rect">
            <a:avLst/>
          </a:prstGeom>
          <a:noFill/>
        </p:spPr>
        <p:txBody>
          <a:bodyPr wrap="square" rtlCol="0">
            <a:spAutoFit/>
          </a:bodyPr>
          <a:lstStyle/>
          <a:p>
            <a:pPr algn="ctr"/>
            <a:r>
              <a:rPr lang="ru-RU" sz="1400" i="1" dirty="0" smtClean="0">
                <a:latin typeface="Times New Roman" pitchFamily="18" charset="0"/>
                <a:cs typeface="Times New Roman" pitchFamily="18" charset="0"/>
              </a:rPr>
              <a:t>Михаил Филиппов</a:t>
            </a:r>
            <a:endParaRPr lang="ru-RU" sz="1400" i="1" dirty="0">
              <a:latin typeface="Times New Roman" pitchFamily="18" charset="0"/>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Фил Дима 1"/>
          <p:cNvPicPr>
            <a:picLocks noChangeAspect="1" noChangeArrowheads="1"/>
          </p:cNvPicPr>
          <p:nvPr/>
        </p:nvPicPr>
        <p:blipFill>
          <a:blip r:embed="rId2"/>
          <a:srcRect l="33790" t="3517" r="19242" b="2110"/>
          <a:stretch>
            <a:fillRect/>
          </a:stretch>
        </p:blipFill>
        <p:spPr bwMode="auto">
          <a:xfrm>
            <a:off x="1214414" y="285728"/>
            <a:ext cx="2377817" cy="3187840"/>
          </a:xfrm>
          <a:prstGeom prst="rect">
            <a:avLst/>
          </a:prstGeom>
          <a:noFill/>
          <a:ln w="9525">
            <a:noFill/>
            <a:miter lim="800000"/>
            <a:headEnd/>
            <a:tailEnd/>
          </a:ln>
        </p:spPr>
      </p:pic>
      <p:sp>
        <p:nvSpPr>
          <p:cNvPr id="7" name="Содержимое 6"/>
          <p:cNvSpPr>
            <a:spLocks noGrp="1"/>
          </p:cNvSpPr>
          <p:nvPr>
            <p:ph idx="1"/>
          </p:nvPr>
        </p:nvSpPr>
        <p:spPr>
          <a:xfrm>
            <a:off x="3643306" y="273050"/>
            <a:ext cx="5286412" cy="6584950"/>
          </a:xfrm>
        </p:spPr>
        <p:txBody>
          <a:bodyPr>
            <a:normAutofit lnSpcReduction="10000"/>
          </a:bodyPr>
          <a:lstStyle/>
          <a:p>
            <a:pPr algn="just"/>
            <a:r>
              <a:rPr lang="ru-RU" sz="1500" b="1" i="1" dirty="0" smtClean="0">
                <a:latin typeface="Times New Roman" pitchFamily="18" charset="0"/>
                <a:cs typeface="Times New Roman" pitchFamily="18" charset="0"/>
              </a:rPr>
              <a:t>Дмитрий Филиппов,</a:t>
            </a:r>
            <a:r>
              <a:rPr lang="ru-RU" sz="1500" i="1" dirty="0" smtClean="0">
                <a:latin typeface="Times New Roman" pitchFamily="18" charset="0"/>
                <a:cs typeface="Times New Roman" pitchFamily="18" charset="0"/>
              </a:rPr>
              <a:t> 1997г.р., родился в д. </a:t>
            </a:r>
            <a:r>
              <a:rPr lang="ru-RU" sz="1500" i="1" dirty="0" err="1" smtClean="0">
                <a:latin typeface="Times New Roman" pitchFamily="18" charset="0"/>
                <a:cs typeface="Times New Roman" pitchFamily="18" charset="0"/>
              </a:rPr>
              <a:t>Мошъюга</a:t>
            </a:r>
            <a:r>
              <a:rPr lang="ru-RU" sz="1500" i="1" dirty="0" smtClean="0">
                <a:latin typeface="Times New Roman" pitchFamily="18" charset="0"/>
                <a:cs typeface="Times New Roman" pitchFamily="18" charset="0"/>
              </a:rPr>
              <a:t>. Выпускник </a:t>
            </a:r>
            <a:r>
              <a:rPr lang="ru-RU" sz="1500" i="1" dirty="0" err="1" smtClean="0">
                <a:latin typeface="Times New Roman" pitchFamily="18" charset="0"/>
                <a:cs typeface="Times New Roman" pitchFamily="18" charset="0"/>
              </a:rPr>
              <a:t>Мошъюгской</a:t>
            </a:r>
            <a:r>
              <a:rPr lang="ru-RU" sz="1500" i="1" dirty="0" smtClean="0">
                <a:latin typeface="Times New Roman" pitchFamily="18" charset="0"/>
                <a:cs typeface="Times New Roman" pitchFamily="18" charset="0"/>
              </a:rPr>
              <a:t> ООШ и </a:t>
            </a:r>
            <a:r>
              <a:rPr lang="ru-RU" sz="1500" i="1" dirty="0" err="1" smtClean="0">
                <a:latin typeface="Times New Roman" pitchFamily="18" charset="0"/>
                <a:cs typeface="Times New Roman" pitchFamily="18" charset="0"/>
              </a:rPr>
              <a:t>Ижемской</a:t>
            </a:r>
            <a:r>
              <a:rPr lang="ru-RU" sz="1500" i="1" dirty="0" smtClean="0">
                <a:latin typeface="Times New Roman" pitchFamily="18" charset="0"/>
                <a:cs typeface="Times New Roman" pitchFamily="18" charset="0"/>
              </a:rPr>
              <a:t> ДЮСШ (2014г.) Студент 1курса физкультурного отделения Сыктывкарского гуманитарно-педагогического колледжа. Перворазрядник по лыжам и легкой атлетике.  Чемпион района 2012г. по легкой атлетике. С мая 2012г. по май 2014г. 3 раза становился чемпионом республики по легкой атлетике на дистанциях 800 и 1500м ( в мае 2014г. на дистанции 1500м стал победителем Чемпионата РК среди юношей и мужчин всех возрастных категорий), дважды стал серебряным призером и 1 раз – бронзовым призером.</a:t>
            </a:r>
            <a:r>
              <a:rPr lang="ru-RU" sz="1500" b="1" i="1" dirty="0" smtClean="0"/>
              <a:t> </a:t>
            </a:r>
            <a:r>
              <a:rPr lang="ru-RU" sz="1500" i="1" dirty="0" smtClean="0">
                <a:latin typeface="Times New Roman" pitchFamily="18" charset="0"/>
                <a:cs typeface="Times New Roman" pitchFamily="18" charset="0"/>
              </a:rPr>
              <a:t>В мае 2013г. был 5-м на Всероссийской спартакиаде школьников во Владимире среди легкоатлетов Центрального и Северо-Западного округа. В июне 2014г. на Чемпионате Северо-Западного федерального округа по легкой атлетике в Петрозаводске стал двукратным серебряным призером  на дистанциях 800 и 1500м</a:t>
            </a:r>
          </a:p>
          <a:p>
            <a:pPr algn="just"/>
            <a:r>
              <a:rPr lang="ru-RU" sz="1500" b="1" i="1" dirty="0" smtClean="0">
                <a:latin typeface="Times New Roman" pitchFamily="18" charset="0"/>
                <a:cs typeface="Times New Roman" pitchFamily="18" charset="0"/>
              </a:rPr>
              <a:t>Ольга Филиппова, </a:t>
            </a:r>
            <a:r>
              <a:rPr lang="ru-RU" sz="1500" i="1" dirty="0" smtClean="0">
                <a:latin typeface="Times New Roman" pitchFamily="18" charset="0"/>
                <a:cs typeface="Times New Roman" pitchFamily="18" charset="0"/>
              </a:rPr>
              <a:t>родилась в 1998г. в деревне </a:t>
            </a:r>
            <a:r>
              <a:rPr lang="ru-RU" sz="1500" i="1" dirty="0" err="1" smtClean="0">
                <a:latin typeface="Times New Roman" pitchFamily="18" charset="0"/>
                <a:cs typeface="Times New Roman" pitchFamily="18" charset="0"/>
              </a:rPr>
              <a:t>Мошъюга</a:t>
            </a:r>
            <a:r>
              <a:rPr lang="ru-RU" sz="1500" i="1" dirty="0" smtClean="0">
                <a:latin typeface="Times New Roman" pitchFamily="18" charset="0"/>
                <a:cs typeface="Times New Roman" pitchFamily="18" charset="0"/>
              </a:rPr>
              <a:t>. Ученица 9-го класса </a:t>
            </a:r>
            <a:r>
              <a:rPr lang="ru-RU" sz="1500" i="1" dirty="0" err="1" smtClean="0">
                <a:latin typeface="Times New Roman" pitchFamily="18" charset="0"/>
                <a:cs typeface="Times New Roman" pitchFamily="18" charset="0"/>
              </a:rPr>
              <a:t>Мошъюгской</a:t>
            </a:r>
            <a:r>
              <a:rPr lang="ru-RU" sz="1500" i="1" dirty="0" smtClean="0">
                <a:latin typeface="Times New Roman" pitchFamily="18" charset="0"/>
                <a:cs typeface="Times New Roman" pitchFamily="18" charset="0"/>
              </a:rPr>
              <a:t> ООШ. Член сборной команды </a:t>
            </a:r>
            <a:r>
              <a:rPr lang="ru-RU" sz="1500" i="1" dirty="0" err="1" smtClean="0">
                <a:latin typeface="Times New Roman" pitchFamily="18" charset="0"/>
                <a:cs typeface="Times New Roman" pitchFamily="18" charset="0"/>
              </a:rPr>
              <a:t>Ижемского</a:t>
            </a:r>
            <a:r>
              <a:rPr lang="ru-RU" sz="1500" i="1" dirty="0" smtClean="0">
                <a:latin typeface="Times New Roman" pitchFamily="18" charset="0"/>
                <a:cs typeface="Times New Roman" pitchFamily="18" charset="0"/>
              </a:rPr>
              <a:t> района по лыжным гонкам. Перворазрядница по лыжам. Многократный победитель и призер районных лыжных соревнований, бронзовый призер Первенства района по ОФП. 2-кратная чемпионка Первенства района по легкоатлетическому кроссу в </a:t>
            </a:r>
            <a:r>
              <a:rPr lang="ru-RU" sz="1500" i="1" dirty="0" err="1" smtClean="0">
                <a:latin typeface="Times New Roman" pitchFamily="18" charset="0"/>
                <a:cs typeface="Times New Roman" pitchFamily="18" charset="0"/>
              </a:rPr>
              <a:t>с.Краснобор</a:t>
            </a:r>
            <a:r>
              <a:rPr lang="ru-RU" sz="1500" i="1" dirty="0" smtClean="0">
                <a:latin typeface="Times New Roman" pitchFamily="18" charset="0"/>
                <a:cs typeface="Times New Roman" pitchFamily="18" charset="0"/>
              </a:rPr>
              <a:t> ( 2010, 2011).</a:t>
            </a:r>
            <a:r>
              <a:rPr lang="ru-RU" sz="1500" b="1" i="1" dirty="0" smtClean="0"/>
              <a:t> </a:t>
            </a:r>
            <a:r>
              <a:rPr lang="ru-RU" sz="1500" i="1" dirty="0" smtClean="0">
                <a:latin typeface="Times New Roman" pitchFamily="18" charset="0"/>
                <a:cs typeface="Times New Roman" pitchFamily="18" charset="0"/>
              </a:rPr>
              <a:t>Участница Республиканских соревнований по лыжным гонкам в Сыктывкаре. Участница регионального этапа Всероссийской спартакиады школьников по лыжным гонкам в Сыктывкаре 2013 и 2014г. На Чемпионате РК по лыжным гонкам в 2014г. была 9-ой и 10-ой.</a:t>
            </a:r>
          </a:p>
          <a:p>
            <a:pPr>
              <a:buNone/>
            </a:pPr>
            <a:endParaRPr lang="ru-RU" sz="1600" dirty="0">
              <a:latin typeface="Times New Roman" pitchFamily="18" charset="0"/>
              <a:cs typeface="Times New Roman" pitchFamily="18" charset="0"/>
            </a:endParaRPr>
          </a:p>
        </p:txBody>
      </p:sp>
      <p:sp>
        <p:nvSpPr>
          <p:cNvPr id="9" name="TextBox 8"/>
          <p:cNvSpPr txBox="1"/>
          <p:nvPr/>
        </p:nvSpPr>
        <p:spPr>
          <a:xfrm>
            <a:off x="0" y="1643050"/>
            <a:ext cx="1285852" cy="523220"/>
          </a:xfrm>
          <a:prstGeom prst="rect">
            <a:avLst/>
          </a:prstGeom>
          <a:noFill/>
        </p:spPr>
        <p:txBody>
          <a:bodyPr wrap="square" rtlCol="0">
            <a:spAutoFit/>
          </a:bodyPr>
          <a:lstStyle/>
          <a:p>
            <a:pPr algn="ctr"/>
            <a:r>
              <a:rPr lang="ru-RU" sz="1400" i="1" dirty="0" smtClean="0">
                <a:latin typeface="Times New Roman" pitchFamily="18" charset="0"/>
                <a:cs typeface="Times New Roman" pitchFamily="18" charset="0"/>
              </a:rPr>
              <a:t>Дмитрий Филиппов</a:t>
            </a:r>
            <a:endParaRPr lang="ru-RU" sz="1400" i="1" dirty="0">
              <a:latin typeface="Times New Roman" pitchFamily="18" charset="0"/>
              <a:cs typeface="Times New Roman" pitchFamily="18" charset="0"/>
            </a:endParaRPr>
          </a:p>
        </p:txBody>
      </p:sp>
      <p:pic>
        <p:nvPicPr>
          <p:cNvPr id="10" name="Picture 3" descr="F:\фотоальбом 1\100_0392.JPG"/>
          <p:cNvPicPr>
            <a:picLocks noChangeAspect="1" noChangeArrowheads="1"/>
          </p:cNvPicPr>
          <p:nvPr/>
        </p:nvPicPr>
        <p:blipFill>
          <a:blip r:embed="rId3" cstate="print"/>
          <a:srcRect l="75941" t="4526" b="42430"/>
          <a:stretch>
            <a:fillRect/>
          </a:stretch>
        </p:blipFill>
        <p:spPr bwMode="auto">
          <a:xfrm>
            <a:off x="1500166" y="3643314"/>
            <a:ext cx="1856762" cy="3043590"/>
          </a:xfrm>
          <a:prstGeom prst="rect">
            <a:avLst/>
          </a:prstGeom>
          <a:noFill/>
        </p:spPr>
      </p:pic>
      <p:sp>
        <p:nvSpPr>
          <p:cNvPr id="11" name="TextBox 10"/>
          <p:cNvSpPr txBox="1"/>
          <p:nvPr/>
        </p:nvSpPr>
        <p:spPr>
          <a:xfrm>
            <a:off x="214283" y="4786322"/>
            <a:ext cx="1143008" cy="523220"/>
          </a:xfrm>
          <a:prstGeom prst="rect">
            <a:avLst/>
          </a:prstGeom>
          <a:noFill/>
        </p:spPr>
        <p:txBody>
          <a:bodyPr wrap="square" rtlCol="0">
            <a:spAutoFit/>
          </a:bodyPr>
          <a:lstStyle/>
          <a:p>
            <a:pPr algn="ctr"/>
            <a:r>
              <a:rPr lang="ru-RU" sz="1400" i="1" dirty="0" smtClean="0">
                <a:latin typeface="Times New Roman" pitchFamily="18" charset="0"/>
                <a:cs typeface="Times New Roman" pitchFamily="18" charset="0"/>
              </a:rPr>
              <a:t>Ольга Филиппова</a:t>
            </a:r>
            <a:endParaRPr lang="ru-RU" sz="1400" i="1" dirty="0">
              <a:latin typeface="Times New Roman" pitchFamily="18" charset="0"/>
              <a:cs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sz="half" idx="2"/>
          </p:nvPr>
        </p:nvSpPr>
        <p:spPr>
          <a:xfrm>
            <a:off x="3500430" y="285728"/>
            <a:ext cx="5429288" cy="6286544"/>
          </a:xfrm>
        </p:spPr>
        <p:txBody>
          <a:bodyPr>
            <a:normAutofit/>
          </a:bodyPr>
          <a:lstStyle/>
          <a:p>
            <a:pPr algn="just"/>
            <a:r>
              <a:rPr lang="ru-RU" sz="1500" b="1" i="1" dirty="0" smtClean="0">
                <a:latin typeface="Times New Roman" pitchFamily="18" charset="0"/>
                <a:cs typeface="Times New Roman" pitchFamily="18" charset="0"/>
              </a:rPr>
              <a:t> Аркадий </a:t>
            </a:r>
            <a:r>
              <a:rPr lang="ru-RU" sz="1500" b="1" i="1" dirty="0" err="1" smtClean="0">
                <a:latin typeface="Times New Roman" pitchFamily="18" charset="0"/>
                <a:cs typeface="Times New Roman" pitchFamily="18" charset="0"/>
              </a:rPr>
              <a:t>Сметанин</a:t>
            </a:r>
            <a:r>
              <a:rPr lang="ru-RU" sz="1500" i="1" dirty="0" smtClean="0">
                <a:latin typeface="Times New Roman" pitchFamily="18" charset="0"/>
                <a:cs typeface="Times New Roman" pitchFamily="18" charset="0"/>
              </a:rPr>
              <a:t>, 1998г.р., деревня </a:t>
            </a:r>
            <a:r>
              <a:rPr lang="ru-RU" sz="1500" i="1" dirty="0" err="1" smtClean="0">
                <a:latin typeface="Times New Roman" pitchFamily="18" charset="0"/>
                <a:cs typeface="Times New Roman" pitchFamily="18" charset="0"/>
              </a:rPr>
              <a:t>Мошъюга</a:t>
            </a:r>
            <a:r>
              <a:rPr lang="ru-RU" sz="1500" i="1" dirty="0" smtClean="0">
                <a:latin typeface="Times New Roman" pitchFamily="18" charset="0"/>
                <a:cs typeface="Times New Roman" pitchFamily="18" charset="0"/>
              </a:rPr>
              <a:t>. Ученик 9 класса.  Перворазрядник по лыжам. Бронзовый призер  районных соревнований по лыжным гонкам в смешанной эстафете. Победитель районных соревнований по легкоатлетическому кроссу  памяти бронзового призера олимпийских игр А.А.Ануфриева в </a:t>
            </a:r>
            <a:r>
              <a:rPr lang="ru-RU" sz="1500" i="1" dirty="0" err="1" smtClean="0">
                <a:latin typeface="Times New Roman" pitchFamily="18" charset="0"/>
                <a:cs typeface="Times New Roman" pitchFamily="18" charset="0"/>
              </a:rPr>
              <a:t>с.Краснобор</a:t>
            </a:r>
            <a:r>
              <a:rPr lang="ru-RU" sz="1500" i="1" dirty="0" smtClean="0">
                <a:latin typeface="Times New Roman" pitchFamily="18" charset="0"/>
                <a:cs typeface="Times New Roman" pitchFamily="18" charset="0"/>
              </a:rPr>
              <a:t> (сентябрь 2013г). Участник Республиканского осеннего кросса памяти </a:t>
            </a:r>
            <a:r>
              <a:rPr lang="ru-RU" sz="1500" i="1" dirty="0" err="1" smtClean="0">
                <a:latin typeface="Times New Roman" pitchFamily="18" charset="0"/>
                <a:cs typeface="Times New Roman" pitchFamily="18" charset="0"/>
              </a:rPr>
              <a:t>Л.Н.Елькиной</a:t>
            </a:r>
            <a:r>
              <a:rPr lang="ru-RU" sz="1500" i="1" dirty="0" smtClean="0">
                <a:latin typeface="Times New Roman" pitchFamily="18" charset="0"/>
                <a:cs typeface="Times New Roman" pitchFamily="18" charset="0"/>
              </a:rPr>
              <a:t> в Сыктывкаре (сентябрь 2013г), занял 4 место.</a:t>
            </a:r>
          </a:p>
          <a:p>
            <a:pPr algn="just"/>
            <a:r>
              <a:rPr lang="ru-RU" sz="1500" b="1" i="1" dirty="0" smtClean="0">
                <a:latin typeface="Times New Roman" pitchFamily="18" charset="0"/>
                <a:cs typeface="Times New Roman" pitchFamily="18" charset="0"/>
              </a:rPr>
              <a:t>Наталия Канева</a:t>
            </a:r>
            <a:r>
              <a:rPr lang="ru-RU" sz="1500" i="1" dirty="0" smtClean="0">
                <a:latin typeface="Times New Roman" pitchFamily="18" charset="0"/>
                <a:cs typeface="Times New Roman" pitchFamily="18" charset="0"/>
              </a:rPr>
              <a:t>, 2001г.р.,  </a:t>
            </a:r>
            <a:r>
              <a:rPr lang="ru-RU" sz="1500" i="1" dirty="0" err="1" smtClean="0">
                <a:latin typeface="Times New Roman" pitchFamily="18" charset="0"/>
                <a:cs typeface="Times New Roman" pitchFamily="18" charset="0"/>
              </a:rPr>
              <a:t>д.Мошъюга</a:t>
            </a:r>
            <a:r>
              <a:rPr lang="ru-RU" sz="1500" i="1" dirty="0" smtClean="0">
                <a:latin typeface="Times New Roman" pitchFamily="18" charset="0"/>
                <a:cs typeface="Times New Roman" pitchFamily="18" charset="0"/>
              </a:rPr>
              <a:t>.</a:t>
            </a:r>
            <a:r>
              <a:rPr lang="ru-RU" sz="1500" b="1" i="1" dirty="0" smtClean="0"/>
              <a:t> </a:t>
            </a:r>
            <a:r>
              <a:rPr lang="ru-RU" sz="1500" i="1" dirty="0" smtClean="0">
                <a:latin typeface="Times New Roman" pitchFamily="18" charset="0"/>
                <a:cs typeface="Times New Roman" pitchFamily="18" charset="0"/>
              </a:rPr>
              <a:t>Член сборной команды </a:t>
            </a:r>
            <a:r>
              <a:rPr lang="ru-RU" sz="1500" i="1" dirty="0" err="1" smtClean="0">
                <a:latin typeface="Times New Roman" pitchFamily="18" charset="0"/>
                <a:cs typeface="Times New Roman" pitchFamily="18" charset="0"/>
              </a:rPr>
              <a:t>Ижемского</a:t>
            </a:r>
            <a:r>
              <a:rPr lang="ru-RU" sz="1500" i="1" dirty="0" smtClean="0">
                <a:latin typeface="Times New Roman" pitchFamily="18" charset="0"/>
                <a:cs typeface="Times New Roman" pitchFamily="18" charset="0"/>
              </a:rPr>
              <a:t> района по лыжным гонкам. В 11 лет выполнила 2 взрослый разряд по лыжам (апрель 2013г.) Многократный призер  районных соревнований. Абсолютная чемпионка </a:t>
            </a:r>
            <a:r>
              <a:rPr lang="ru-RU" sz="1500" i="1" dirty="0" err="1" smtClean="0">
                <a:latin typeface="Times New Roman" pitchFamily="18" charset="0"/>
                <a:cs typeface="Times New Roman" pitchFamily="18" charset="0"/>
              </a:rPr>
              <a:t>Ижемского</a:t>
            </a:r>
            <a:r>
              <a:rPr lang="ru-RU" sz="1500" i="1" dirty="0" smtClean="0">
                <a:latin typeface="Times New Roman" pitchFamily="18" charset="0"/>
                <a:cs typeface="Times New Roman" pitchFamily="18" charset="0"/>
              </a:rPr>
              <a:t> района сезона 2012-13г.г.: 4 золотые медали в лыжных гонках, золотые медали в Первенстве района по легкой атлетике в </a:t>
            </a:r>
            <a:r>
              <a:rPr lang="ru-RU" sz="1500" i="1" dirty="0" err="1" smtClean="0">
                <a:latin typeface="Times New Roman" pitchFamily="18" charset="0"/>
                <a:cs typeface="Times New Roman" pitchFamily="18" charset="0"/>
              </a:rPr>
              <a:t>с.Краснобор</a:t>
            </a:r>
            <a:r>
              <a:rPr lang="ru-RU" sz="1500" i="1" dirty="0" smtClean="0">
                <a:latin typeface="Times New Roman" pitchFamily="18" charset="0"/>
                <a:cs typeface="Times New Roman" pitchFamily="18" charset="0"/>
              </a:rPr>
              <a:t> и в Первенстве района по ОФП. Серебряная медаль в Межмуниципальных соревнованиях по лыжным гонкам на марафонской дистанции в  Усть-Цильме, проиграла лишь представительнице Усть-Цильмы. Многократный призер районного Кросса Наций.</a:t>
            </a:r>
          </a:p>
          <a:p>
            <a:pPr algn="just"/>
            <a:r>
              <a:rPr lang="ru-RU" sz="1600" i="1" dirty="0" smtClean="0">
                <a:latin typeface="Times New Roman" pitchFamily="18" charset="0"/>
                <a:cs typeface="Times New Roman" pitchFamily="18" charset="0"/>
              </a:rPr>
              <a:t>Многократными призерами районных соревнований также являются </a:t>
            </a:r>
            <a:r>
              <a:rPr lang="ru-RU" sz="1600" b="1" i="1" dirty="0" err="1" smtClean="0">
                <a:latin typeface="Times New Roman" pitchFamily="18" charset="0"/>
                <a:cs typeface="Times New Roman" pitchFamily="18" charset="0"/>
              </a:rPr>
              <a:t>Купцова</a:t>
            </a:r>
            <a:r>
              <a:rPr lang="ru-RU" sz="1600" b="1" i="1" dirty="0" smtClean="0">
                <a:latin typeface="Times New Roman" pitchFamily="18" charset="0"/>
                <a:cs typeface="Times New Roman" pitchFamily="18" charset="0"/>
              </a:rPr>
              <a:t> Алена, </a:t>
            </a:r>
            <a:r>
              <a:rPr lang="ru-RU" sz="1600" b="1" i="1" dirty="0" err="1" smtClean="0">
                <a:latin typeface="Times New Roman" pitchFamily="18" charset="0"/>
                <a:cs typeface="Times New Roman" pitchFamily="18" charset="0"/>
              </a:rPr>
              <a:t>Вокуева</a:t>
            </a:r>
            <a:r>
              <a:rPr lang="ru-RU" sz="1600" b="1" i="1" dirty="0" smtClean="0">
                <a:latin typeface="Times New Roman" pitchFamily="18" charset="0"/>
                <a:cs typeface="Times New Roman" pitchFamily="18" charset="0"/>
              </a:rPr>
              <a:t> Кристина, Купцов Андрей, Канева Евгения</a:t>
            </a:r>
            <a:r>
              <a:rPr lang="ru-RU" sz="1600" i="1" dirty="0" smtClean="0">
                <a:latin typeface="Times New Roman" pitchFamily="18" charset="0"/>
                <a:cs typeface="Times New Roman" pitchFamily="18" charset="0"/>
              </a:rPr>
              <a:t>. Начинает делать успехи в лыжных гонках </a:t>
            </a:r>
            <a:r>
              <a:rPr lang="ru-RU" sz="1600" b="1" i="1" dirty="0" smtClean="0">
                <a:latin typeface="Times New Roman" pitchFamily="18" charset="0"/>
                <a:cs typeface="Times New Roman" pitchFamily="18" charset="0"/>
              </a:rPr>
              <a:t>Филиппов Виталий. </a:t>
            </a:r>
            <a:endParaRPr lang="ru-RU" sz="1600" b="1" i="1" dirty="0">
              <a:latin typeface="Times New Roman" pitchFamily="18" charset="0"/>
              <a:cs typeface="Times New Roman" pitchFamily="18" charset="0"/>
            </a:endParaRPr>
          </a:p>
        </p:txBody>
      </p:sp>
      <p:pic>
        <p:nvPicPr>
          <p:cNvPr id="7" name="Picture 2" descr="F:\фотоальбом 1\100_0643.JPG"/>
          <p:cNvPicPr>
            <a:picLocks noGrp="1" noChangeAspect="1" noChangeArrowheads="1"/>
          </p:cNvPicPr>
          <p:nvPr>
            <p:ph sz="half" idx="1"/>
          </p:nvPr>
        </p:nvPicPr>
        <p:blipFill>
          <a:blip r:embed="rId2" cstate="print"/>
          <a:srcRect l="23177" r="19744"/>
          <a:stretch>
            <a:fillRect/>
          </a:stretch>
        </p:blipFill>
        <p:spPr bwMode="auto">
          <a:xfrm>
            <a:off x="1071538" y="357166"/>
            <a:ext cx="2202262" cy="2894658"/>
          </a:xfrm>
          <a:prstGeom prst="rect">
            <a:avLst/>
          </a:prstGeom>
          <a:noFill/>
        </p:spPr>
      </p:pic>
      <p:pic>
        <p:nvPicPr>
          <p:cNvPr id="8" name="Picture 2" descr="E:\фото\DSC00173.JPG"/>
          <p:cNvPicPr preferRelativeResize="0">
            <a:picLocks noChangeAspect="1" noChangeArrowheads="1"/>
          </p:cNvPicPr>
          <p:nvPr/>
        </p:nvPicPr>
        <p:blipFill>
          <a:blip r:embed="rId3" cstate="print"/>
          <a:srcRect l="31347" t="17011" r="23661"/>
          <a:stretch>
            <a:fillRect/>
          </a:stretch>
        </p:blipFill>
        <p:spPr bwMode="auto">
          <a:xfrm>
            <a:off x="1142976" y="3429000"/>
            <a:ext cx="2139088" cy="2959712"/>
          </a:xfrm>
          <a:prstGeom prst="rect">
            <a:avLst/>
          </a:prstGeom>
          <a:noFill/>
        </p:spPr>
      </p:pic>
      <p:sp>
        <p:nvSpPr>
          <p:cNvPr id="10" name="TextBox 9"/>
          <p:cNvSpPr txBox="1"/>
          <p:nvPr/>
        </p:nvSpPr>
        <p:spPr>
          <a:xfrm>
            <a:off x="0" y="1357298"/>
            <a:ext cx="1071538" cy="523220"/>
          </a:xfrm>
          <a:prstGeom prst="rect">
            <a:avLst/>
          </a:prstGeom>
          <a:noFill/>
        </p:spPr>
        <p:txBody>
          <a:bodyPr wrap="square" rtlCol="0">
            <a:spAutoFit/>
          </a:bodyPr>
          <a:lstStyle/>
          <a:p>
            <a:pPr algn="ctr"/>
            <a:r>
              <a:rPr lang="ru-RU" sz="1400" i="1" dirty="0" smtClean="0">
                <a:latin typeface="Times New Roman" pitchFamily="18" charset="0"/>
                <a:cs typeface="Times New Roman" pitchFamily="18" charset="0"/>
              </a:rPr>
              <a:t>Аркадий </a:t>
            </a:r>
            <a:r>
              <a:rPr lang="ru-RU" sz="1400" i="1" dirty="0" err="1" smtClean="0">
                <a:latin typeface="Times New Roman" pitchFamily="18" charset="0"/>
                <a:cs typeface="Times New Roman" pitchFamily="18" charset="0"/>
              </a:rPr>
              <a:t>Сметанин</a:t>
            </a:r>
            <a:endParaRPr lang="ru-RU" sz="1400" i="1" dirty="0">
              <a:latin typeface="Times New Roman" pitchFamily="18" charset="0"/>
              <a:cs typeface="Times New Roman" pitchFamily="18" charset="0"/>
            </a:endParaRPr>
          </a:p>
        </p:txBody>
      </p:sp>
      <p:sp>
        <p:nvSpPr>
          <p:cNvPr id="11" name="TextBox 10"/>
          <p:cNvSpPr txBox="1"/>
          <p:nvPr/>
        </p:nvSpPr>
        <p:spPr>
          <a:xfrm>
            <a:off x="214283" y="4286256"/>
            <a:ext cx="928694" cy="523220"/>
          </a:xfrm>
          <a:prstGeom prst="rect">
            <a:avLst/>
          </a:prstGeom>
          <a:noFill/>
        </p:spPr>
        <p:txBody>
          <a:bodyPr wrap="square" rtlCol="0">
            <a:spAutoFit/>
          </a:bodyPr>
          <a:lstStyle/>
          <a:p>
            <a:pPr algn="ctr"/>
            <a:r>
              <a:rPr lang="ru-RU" sz="1400" i="1" dirty="0" smtClean="0">
                <a:latin typeface="Times New Roman" pitchFamily="18" charset="0"/>
                <a:cs typeface="Times New Roman" pitchFamily="18" charset="0"/>
              </a:rPr>
              <a:t>Наталия Канева</a:t>
            </a:r>
            <a:endParaRPr lang="ru-RU" sz="1400" i="1" dirty="0">
              <a:latin typeface="Times New Roman" pitchFamily="18" charset="0"/>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14810" y="142852"/>
            <a:ext cx="4786346" cy="6715148"/>
          </a:xfrm>
        </p:spPr>
        <p:txBody>
          <a:bodyPr>
            <a:normAutofit lnSpcReduction="10000"/>
          </a:bodyPr>
          <a:lstStyle/>
          <a:p>
            <a:pPr algn="ctr">
              <a:buNone/>
            </a:pPr>
            <a:r>
              <a:rPr lang="ru-RU" sz="1400" b="1" i="1" dirty="0" smtClean="0">
                <a:latin typeface="Times New Roman" pitchFamily="18" charset="0"/>
                <a:cs typeface="Times New Roman" pitchFamily="18" charset="0"/>
              </a:rPr>
              <a:t>Социальная работа. </a:t>
            </a:r>
          </a:p>
          <a:p>
            <a:pPr algn="just"/>
            <a:r>
              <a:rPr lang="ru-RU" sz="1400" i="1" dirty="0" smtClean="0">
                <a:latin typeface="Times New Roman" pitchFamily="18" charset="0"/>
                <a:cs typeface="Times New Roman" pitchFamily="18" charset="0"/>
              </a:rPr>
              <a:t>Соцработниками около 20 лет работают Игнатова Надежда Алексеевна и Истомина Татьяна Николаевна. Они начали работать с первых дней появления социальной службы. Некоторое время соцработниками работали Рочева Надежда Алексеевна и Канева Наталья Геннадьевна.</a:t>
            </a:r>
          </a:p>
          <a:p>
            <a:pPr algn="ctr">
              <a:buNone/>
            </a:pPr>
            <a:r>
              <a:rPr lang="ru-RU" sz="1400" b="1" i="1" dirty="0" smtClean="0">
                <a:latin typeface="Times New Roman" pitchFamily="18" charset="0"/>
                <a:cs typeface="Times New Roman" pitchFamily="18" charset="0"/>
              </a:rPr>
              <a:t>Депутаты.</a:t>
            </a:r>
          </a:p>
          <a:p>
            <a:pPr algn="just"/>
            <a:r>
              <a:rPr lang="ru-RU" sz="1400" i="1" dirty="0" smtClean="0">
                <a:latin typeface="Times New Roman" pitchFamily="18" charset="0"/>
                <a:cs typeface="Times New Roman" pitchFamily="18" charset="0"/>
              </a:rPr>
              <a:t>В 2011г. депутатом райсовета избрана Филиппова Надежда Александровна, директор </a:t>
            </a:r>
            <a:r>
              <a:rPr lang="ru-RU" sz="1400" i="1" dirty="0" err="1" smtClean="0">
                <a:latin typeface="Times New Roman" pitchFamily="18" charset="0"/>
                <a:cs typeface="Times New Roman" pitchFamily="18" charset="0"/>
              </a:rPr>
              <a:t>Мошъюгской</a:t>
            </a:r>
            <a:r>
              <a:rPr lang="ru-RU" sz="1400" i="1" dirty="0" smtClean="0">
                <a:latin typeface="Times New Roman" pitchFamily="18" charset="0"/>
                <a:cs typeface="Times New Roman" pitchFamily="18" charset="0"/>
              </a:rPr>
              <a:t> ООШ.</a:t>
            </a:r>
          </a:p>
          <a:p>
            <a:pPr algn="just"/>
            <a:r>
              <a:rPr lang="ru-RU" sz="1400" i="1" dirty="0" smtClean="0">
                <a:latin typeface="Times New Roman" pitchFamily="18" charset="0"/>
                <a:cs typeface="Times New Roman" pitchFamily="18" charset="0"/>
              </a:rPr>
              <a:t>Депутатами Совета сельского поселения «</a:t>
            </a:r>
            <a:r>
              <a:rPr lang="ru-RU" sz="1400" i="1" dirty="0" err="1" smtClean="0">
                <a:latin typeface="Times New Roman" pitchFamily="18" charset="0"/>
                <a:cs typeface="Times New Roman" pitchFamily="18" charset="0"/>
              </a:rPr>
              <a:t>Мохча</a:t>
            </a:r>
            <a:r>
              <a:rPr lang="ru-RU" sz="1400" i="1" dirty="0" smtClean="0">
                <a:latin typeface="Times New Roman" pitchFamily="18" charset="0"/>
                <a:cs typeface="Times New Roman" pitchFamily="18" charset="0"/>
              </a:rPr>
              <a:t>» 1 созыва от деревни </a:t>
            </a:r>
            <a:r>
              <a:rPr lang="ru-RU" sz="1400" i="1" dirty="0" err="1" smtClean="0">
                <a:latin typeface="Times New Roman" pitchFamily="18" charset="0"/>
                <a:cs typeface="Times New Roman" pitchFamily="18" charset="0"/>
              </a:rPr>
              <a:t>Мошъюга</a:t>
            </a:r>
            <a:r>
              <a:rPr lang="ru-RU" sz="1400" i="1" dirty="0" smtClean="0">
                <a:latin typeface="Times New Roman" pitchFamily="18" charset="0"/>
                <a:cs typeface="Times New Roman" pitchFamily="18" charset="0"/>
              </a:rPr>
              <a:t> всенародно были избраны  </a:t>
            </a:r>
            <a:r>
              <a:rPr lang="ru-RU" sz="1400" i="1" dirty="0" err="1" smtClean="0">
                <a:latin typeface="Times New Roman" pitchFamily="18" charset="0"/>
                <a:cs typeface="Times New Roman" pitchFamily="18" charset="0"/>
              </a:rPr>
              <a:t>Вокуева</a:t>
            </a:r>
            <a:r>
              <a:rPr lang="ru-RU" sz="1400" i="1" dirty="0" smtClean="0">
                <a:latin typeface="Times New Roman" pitchFamily="18" charset="0"/>
                <a:cs typeface="Times New Roman" pitchFamily="18" charset="0"/>
              </a:rPr>
              <a:t> Надежда Васильевна и </a:t>
            </a:r>
            <a:r>
              <a:rPr lang="ru-RU" sz="1400" i="1" dirty="0" err="1" smtClean="0">
                <a:latin typeface="Times New Roman" pitchFamily="18" charset="0"/>
                <a:cs typeface="Times New Roman" pitchFamily="18" charset="0"/>
              </a:rPr>
              <a:t>Сметанин</a:t>
            </a:r>
            <a:r>
              <a:rPr lang="ru-RU" sz="1400" i="1" dirty="0" smtClean="0">
                <a:latin typeface="Times New Roman" pitchFamily="18" charset="0"/>
                <a:cs typeface="Times New Roman" pitchFamily="18" charset="0"/>
              </a:rPr>
              <a:t> Илья Павлович, 2 созыва – Игнатова Надежда Алексеевна и Канев Михаил Александрович, 3 созыва – Игнатова Надежда Алексеевна и Филиппов Иван Иванович.</a:t>
            </a:r>
          </a:p>
          <a:p>
            <a:pPr algn="ctr">
              <a:buNone/>
            </a:pPr>
            <a:r>
              <a:rPr lang="ru-RU" sz="1400" b="1" i="1" dirty="0" smtClean="0">
                <a:latin typeface="Times New Roman" pitchFamily="18" charset="0"/>
                <a:cs typeface="Times New Roman" pitchFamily="18" charset="0"/>
              </a:rPr>
              <a:t>Доска Почета.</a:t>
            </a:r>
          </a:p>
          <a:p>
            <a:pPr algn="just"/>
            <a:r>
              <a:rPr lang="ru-RU" sz="1400" i="1" dirty="0" smtClean="0">
                <a:latin typeface="Times New Roman" pitchFamily="18" charset="0"/>
                <a:cs typeface="Times New Roman" pitchFamily="18" charset="0"/>
              </a:rPr>
              <a:t>На районной Доске Почета фотографии наших земляков – Филиппова Николая Кирилловича, Игнатовой Надежды Алексеевны.</a:t>
            </a:r>
          </a:p>
          <a:p>
            <a:pPr algn="ctr">
              <a:buNone/>
            </a:pPr>
            <a:r>
              <a:rPr lang="ru-RU" sz="1400" b="1" i="1" dirty="0" smtClean="0">
                <a:latin typeface="Times New Roman" pitchFamily="18" charset="0"/>
                <a:cs typeface="Times New Roman" pitchFamily="18" charset="0"/>
              </a:rPr>
              <a:t>Председатели совета ветеранов.</a:t>
            </a:r>
          </a:p>
          <a:p>
            <a:pPr algn="just"/>
            <a:r>
              <a:rPr lang="ru-RU" sz="1400" i="1" dirty="0" smtClean="0">
                <a:latin typeface="Times New Roman" pitchFamily="18" charset="0"/>
                <a:cs typeface="Times New Roman" pitchFamily="18" charset="0"/>
              </a:rPr>
              <a:t>Многие годы до 1997г. председателем  совета ветеранов работал Филиппов Николай Кириллович, с 1997г. по 2009г. – Филиппова Фаина Николаевна, с 2009г. по сей день председателем является Филиппова Агния Ивановна.</a:t>
            </a:r>
          </a:p>
          <a:p>
            <a:pPr algn="ctr">
              <a:buNone/>
            </a:pPr>
            <a:r>
              <a:rPr lang="ru-RU" sz="1400" b="1" i="1" dirty="0" smtClean="0">
                <a:latin typeface="Times New Roman" pitchFamily="18" charset="0"/>
                <a:cs typeface="Times New Roman" pitchFamily="18" charset="0"/>
              </a:rPr>
              <a:t>Наш земляк  - участник Парада Победы.</a:t>
            </a:r>
          </a:p>
          <a:p>
            <a:pPr algn="just"/>
            <a:r>
              <a:rPr lang="ru-RU" sz="1400" i="1" dirty="0" smtClean="0">
                <a:latin typeface="Times New Roman" pitchFamily="18" charset="0"/>
                <a:cs typeface="Times New Roman" pitchFamily="18" charset="0"/>
              </a:rPr>
              <a:t>Купцов Федор Алексеевич стал участником Парада Победы 9 мая 2012г. на Красной площади.</a:t>
            </a:r>
            <a:endParaRPr lang="ru-RU" sz="1400" i="1" dirty="0">
              <a:latin typeface="Times New Roman" pitchFamily="18" charset="0"/>
              <a:cs typeface="Times New Roman" pitchFamily="18" charset="0"/>
            </a:endParaRPr>
          </a:p>
        </p:txBody>
      </p:sp>
      <p:pic>
        <p:nvPicPr>
          <p:cNvPr id="3075" name="Picture 3" descr="F:\Игнатова_фото.jpg"/>
          <p:cNvPicPr>
            <a:picLocks noChangeAspect="1" noChangeArrowheads="1"/>
          </p:cNvPicPr>
          <p:nvPr/>
        </p:nvPicPr>
        <p:blipFill>
          <a:blip r:embed="rId2">
            <a:grayscl/>
            <a:lum bright="12000" contrast="18000"/>
          </a:blip>
          <a:srcRect l="30036" t="6883" r="32383" b="27533"/>
          <a:stretch>
            <a:fillRect/>
          </a:stretch>
        </p:blipFill>
        <p:spPr bwMode="auto">
          <a:xfrm>
            <a:off x="2285984" y="142852"/>
            <a:ext cx="1873801" cy="2452523"/>
          </a:xfrm>
          <a:prstGeom prst="rect">
            <a:avLst/>
          </a:prstGeom>
          <a:noFill/>
        </p:spPr>
      </p:pic>
      <p:pic>
        <p:nvPicPr>
          <p:cNvPr id="7" name="Picture 2" descr="C:\Documents and Settings\Администратор\Мои документы\Мои рисунки\Изображение\Изображение 094.jpg"/>
          <p:cNvPicPr>
            <a:picLocks noChangeAspect="1" noChangeArrowheads="1"/>
          </p:cNvPicPr>
          <p:nvPr/>
        </p:nvPicPr>
        <p:blipFill>
          <a:blip r:embed="rId3">
            <a:grayscl/>
            <a:lum bright="2000" contrast="9000"/>
          </a:blip>
          <a:srcRect l="15285" t="30984" r="55581" b="41761"/>
          <a:stretch>
            <a:fillRect/>
          </a:stretch>
        </p:blipFill>
        <p:spPr bwMode="auto">
          <a:xfrm>
            <a:off x="214282" y="142852"/>
            <a:ext cx="1924749" cy="2476372"/>
          </a:xfrm>
          <a:prstGeom prst="rect">
            <a:avLst/>
          </a:prstGeom>
          <a:noFill/>
        </p:spPr>
      </p:pic>
      <p:sp>
        <p:nvSpPr>
          <p:cNvPr id="8" name="TextBox 7"/>
          <p:cNvSpPr txBox="1"/>
          <p:nvPr/>
        </p:nvSpPr>
        <p:spPr>
          <a:xfrm>
            <a:off x="214282" y="2571744"/>
            <a:ext cx="3929091" cy="738664"/>
          </a:xfrm>
          <a:prstGeom prst="rect">
            <a:avLst/>
          </a:prstGeom>
          <a:noFill/>
        </p:spPr>
        <p:txBody>
          <a:bodyPr wrap="square" rtlCol="0">
            <a:spAutoFit/>
          </a:bodyPr>
          <a:lstStyle/>
          <a:p>
            <a:pPr algn="ctr"/>
            <a:r>
              <a:rPr lang="ru-RU" sz="1400" b="1" i="1" dirty="0" smtClean="0">
                <a:latin typeface="Times New Roman" pitchFamily="18" charset="0"/>
                <a:cs typeface="Times New Roman" pitchFamily="18" charset="0"/>
              </a:rPr>
              <a:t>На районной  Доске Почета: </a:t>
            </a:r>
          </a:p>
          <a:p>
            <a:pPr algn="ctr"/>
            <a:r>
              <a:rPr lang="ru-RU" sz="1400" b="1" i="1" dirty="0" smtClean="0">
                <a:latin typeface="Times New Roman" pitchFamily="18" charset="0"/>
                <a:cs typeface="Times New Roman" pitchFamily="18" charset="0"/>
              </a:rPr>
              <a:t>Филиппов Николай Кириллович и</a:t>
            </a:r>
          </a:p>
          <a:p>
            <a:pPr algn="ctr"/>
            <a:r>
              <a:rPr lang="ru-RU" sz="1400" b="1" i="1" dirty="0" smtClean="0">
                <a:latin typeface="Times New Roman" pitchFamily="18" charset="0"/>
                <a:cs typeface="Times New Roman" pitchFamily="18" charset="0"/>
              </a:rPr>
              <a:t> Игнатова Надежда Алексеевна.</a:t>
            </a:r>
            <a:endParaRPr lang="ru-RU" sz="1400" b="1" i="1" dirty="0">
              <a:latin typeface="Times New Roman" pitchFamily="18" charset="0"/>
              <a:cs typeface="Times New Roman" pitchFamily="18" charset="0"/>
            </a:endParaRPr>
          </a:p>
        </p:txBody>
      </p:sp>
      <p:pic>
        <p:nvPicPr>
          <p:cNvPr id="3076" name="Picture 4" descr="C:\Documents and Settings\Администратор\Мои документы\Мои рисунки\Изображение\Изображение 190.jpg"/>
          <p:cNvPicPr>
            <a:picLocks noChangeAspect="1" noChangeArrowheads="1"/>
          </p:cNvPicPr>
          <p:nvPr/>
        </p:nvPicPr>
        <p:blipFill>
          <a:blip r:embed="rId4"/>
          <a:srcRect l="35201" t="12798" r="21306" b="38393"/>
          <a:stretch>
            <a:fillRect/>
          </a:stretch>
        </p:blipFill>
        <p:spPr bwMode="auto">
          <a:xfrm>
            <a:off x="1928794" y="3286124"/>
            <a:ext cx="2197293" cy="3391283"/>
          </a:xfrm>
          <a:prstGeom prst="rect">
            <a:avLst/>
          </a:prstGeom>
          <a:noFill/>
        </p:spPr>
      </p:pic>
      <p:sp>
        <p:nvSpPr>
          <p:cNvPr id="10" name="TextBox 9"/>
          <p:cNvSpPr txBox="1"/>
          <p:nvPr/>
        </p:nvSpPr>
        <p:spPr>
          <a:xfrm>
            <a:off x="214283" y="4357694"/>
            <a:ext cx="1571636" cy="954107"/>
          </a:xfrm>
          <a:prstGeom prst="rect">
            <a:avLst/>
          </a:prstGeom>
          <a:noFill/>
        </p:spPr>
        <p:txBody>
          <a:bodyPr wrap="square" rtlCol="0">
            <a:spAutoFit/>
          </a:bodyPr>
          <a:lstStyle/>
          <a:p>
            <a:pPr algn="ctr"/>
            <a:r>
              <a:rPr lang="ru-RU" sz="1400" b="1" i="1" dirty="0" smtClean="0">
                <a:latin typeface="Times New Roman" pitchFamily="18" charset="0"/>
                <a:cs typeface="Times New Roman" pitchFamily="18" charset="0"/>
              </a:rPr>
              <a:t>Купцов Федор Алексеевич, участник Парада Победы</a:t>
            </a:r>
            <a:endParaRPr lang="ru-RU" sz="1400" b="1" i="1"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858312" cy="6715148"/>
          </a:xfrm>
        </p:spPr>
        <p:txBody>
          <a:bodyPr>
            <a:normAutofit fontScale="70000" lnSpcReduction="20000"/>
          </a:bodyPr>
          <a:lstStyle/>
          <a:p>
            <a:pPr algn="ctr">
              <a:buNone/>
            </a:pPr>
            <a:r>
              <a:rPr lang="ru-RU" sz="1800" b="1" i="1" dirty="0" smtClean="0">
                <a:latin typeface="Times New Roman" pitchFamily="18" charset="0"/>
                <a:cs typeface="Times New Roman" pitchFamily="18" charset="0"/>
              </a:rPr>
              <a:t>ВАЖНЕЙШИЕ СОБЫТИЯ И ФАКТЫ.</a:t>
            </a:r>
          </a:p>
          <a:p>
            <a:pPr algn="just"/>
            <a:r>
              <a:rPr lang="ru-RU" sz="1800" i="1" dirty="0" smtClean="0">
                <a:latin typeface="Times New Roman" pitchFamily="18" charset="0"/>
                <a:cs typeface="Times New Roman" pitchFamily="18" charset="0"/>
              </a:rPr>
              <a:t>В 1812г. население деревни составляло 113 человек:64 мужчины и 59 женщин. </a:t>
            </a:r>
          </a:p>
          <a:p>
            <a:pPr algn="just"/>
            <a:r>
              <a:rPr lang="ru-RU" sz="1800" i="1" dirty="0" smtClean="0">
                <a:latin typeface="Times New Roman" pitchFamily="18" charset="0"/>
                <a:cs typeface="Times New Roman" pitchFamily="18" charset="0"/>
              </a:rPr>
              <a:t>В 1812г. на Отечественную войну из </a:t>
            </a:r>
            <a:r>
              <a:rPr lang="ru-RU" sz="1800" i="1" dirty="0" err="1" smtClean="0">
                <a:latin typeface="Times New Roman" pitchFamily="18" charset="0"/>
                <a:cs typeface="Times New Roman" pitchFamily="18" charset="0"/>
              </a:rPr>
              <a:t>Мошъюги</a:t>
            </a:r>
            <a:r>
              <a:rPr lang="ru-RU" sz="1800" i="1" dirty="0" smtClean="0">
                <a:latin typeface="Times New Roman" pitchFamily="18" charset="0"/>
                <a:cs typeface="Times New Roman" pitchFamily="18" charset="0"/>
              </a:rPr>
              <a:t> были призваны 5 рекрутов: Василий Яковлевич Филиппов, Аким </a:t>
            </a:r>
            <a:r>
              <a:rPr lang="ru-RU" sz="1800" i="1" dirty="0" err="1" smtClean="0">
                <a:latin typeface="Times New Roman" pitchFamily="18" charset="0"/>
                <a:cs typeface="Times New Roman" pitchFamily="18" charset="0"/>
              </a:rPr>
              <a:t>Аврамович</a:t>
            </a:r>
            <a:r>
              <a:rPr lang="ru-RU" sz="1800" i="1" dirty="0" smtClean="0">
                <a:latin typeface="Times New Roman" pitchFamily="18" charset="0"/>
                <a:cs typeface="Times New Roman" pitchFamily="18" charset="0"/>
              </a:rPr>
              <a:t> Филиппов, Иван Матвеевич Филиппов, Иван </a:t>
            </a:r>
            <a:r>
              <a:rPr lang="ru-RU" sz="1800" i="1" dirty="0" err="1" smtClean="0">
                <a:latin typeface="Times New Roman" pitchFamily="18" charset="0"/>
                <a:cs typeface="Times New Roman" pitchFamily="18" charset="0"/>
              </a:rPr>
              <a:t>Ксенофонтович</a:t>
            </a:r>
            <a:r>
              <a:rPr lang="ru-RU" sz="1800" i="1" dirty="0" smtClean="0">
                <a:latin typeface="Times New Roman" pitchFamily="18" charset="0"/>
                <a:cs typeface="Times New Roman" pitchFamily="18" charset="0"/>
              </a:rPr>
              <a:t> </a:t>
            </a:r>
            <a:r>
              <a:rPr lang="ru-RU" sz="1800" i="1" dirty="0" err="1" smtClean="0">
                <a:latin typeface="Times New Roman" pitchFamily="18" charset="0"/>
                <a:cs typeface="Times New Roman" pitchFamily="18" charset="0"/>
              </a:rPr>
              <a:t>Дуркин</a:t>
            </a:r>
            <a:r>
              <a:rPr lang="ru-RU" sz="1800" i="1" dirty="0" smtClean="0">
                <a:latin typeface="Times New Roman" pitchFamily="18" charset="0"/>
                <a:cs typeface="Times New Roman" pitchFamily="18" charset="0"/>
              </a:rPr>
              <a:t>. Терентий Иванович Истомин. Все рекруты после войны вернулись.</a:t>
            </a:r>
          </a:p>
          <a:p>
            <a:pPr algn="just"/>
            <a:r>
              <a:rPr lang="ru-RU" sz="1900" i="1" dirty="0" smtClean="0">
                <a:latin typeface="Times New Roman" pitchFamily="18" charset="0"/>
                <a:cs typeface="Times New Roman" pitchFamily="18" charset="0"/>
              </a:rPr>
              <a:t>В 1874г. в </a:t>
            </a:r>
            <a:r>
              <a:rPr lang="ru-RU" sz="1900" i="1" dirty="0" err="1" smtClean="0">
                <a:latin typeface="Times New Roman" pitchFamily="18" charset="0"/>
                <a:cs typeface="Times New Roman" pitchFamily="18" charset="0"/>
              </a:rPr>
              <a:t>Мошъюге</a:t>
            </a:r>
            <a:r>
              <a:rPr lang="ru-RU" sz="1900" i="1" dirty="0" smtClean="0">
                <a:latin typeface="Times New Roman" pitchFamily="18" charset="0"/>
                <a:cs typeface="Times New Roman" pitchFamily="18" charset="0"/>
              </a:rPr>
              <a:t> построена церковь Пресвятой Богородицы.</a:t>
            </a:r>
          </a:p>
          <a:p>
            <a:pPr algn="just"/>
            <a:r>
              <a:rPr lang="ru-RU" sz="1900" i="1" dirty="0" smtClean="0">
                <a:latin typeface="Times New Roman" pitchFamily="18" charset="0"/>
                <a:cs typeface="Times New Roman" pitchFamily="18" charset="0"/>
              </a:rPr>
              <a:t>В 1</a:t>
            </a:r>
            <a:r>
              <a:rPr lang="en-US" sz="1900" i="1" dirty="0" smtClean="0">
                <a:latin typeface="Times New Roman" pitchFamily="18" charset="0"/>
                <a:cs typeface="Times New Roman" pitchFamily="18" charset="0"/>
              </a:rPr>
              <a:t>8</a:t>
            </a:r>
            <a:r>
              <a:rPr lang="ru-RU" sz="1900" i="1" dirty="0" smtClean="0">
                <a:latin typeface="Times New Roman" pitchFamily="18" charset="0"/>
                <a:cs typeface="Times New Roman" pitchFamily="18" charset="0"/>
              </a:rPr>
              <a:t>84г. построена колокольня (церковь и колокольня построены на средства богатого оленевода по имени Флор).</a:t>
            </a:r>
          </a:p>
          <a:p>
            <a:pPr algn="just"/>
            <a:r>
              <a:rPr lang="ru-RU" sz="1900" i="1" dirty="0" smtClean="0">
                <a:latin typeface="Times New Roman" pitchFamily="18" charset="0"/>
                <a:cs typeface="Times New Roman" pitchFamily="18" charset="0"/>
              </a:rPr>
              <a:t>В 1892г. в </a:t>
            </a:r>
            <a:r>
              <a:rPr lang="ru-RU" sz="1900" i="1" dirty="0" err="1" smtClean="0">
                <a:latin typeface="Times New Roman" pitchFamily="18" charset="0"/>
                <a:cs typeface="Times New Roman" pitchFamily="18" charset="0"/>
              </a:rPr>
              <a:t>Мошъюге</a:t>
            </a:r>
            <a:r>
              <a:rPr lang="ru-RU" sz="1900" i="1" dirty="0" smtClean="0">
                <a:latin typeface="Times New Roman" pitchFamily="18" charset="0"/>
                <a:cs typeface="Times New Roman" pitchFamily="18" charset="0"/>
              </a:rPr>
              <a:t> была открыта школа грамоты священником Николаем Титовым.</a:t>
            </a:r>
          </a:p>
          <a:p>
            <a:pPr algn="just"/>
            <a:r>
              <a:rPr lang="ru-RU" sz="1900" i="1" dirty="0" smtClean="0">
                <a:latin typeface="Times New Roman" pitchFamily="18" charset="0"/>
                <a:cs typeface="Times New Roman" pitchFamily="18" charset="0"/>
              </a:rPr>
              <a:t>В 1920-29г.г. </a:t>
            </a:r>
            <a:r>
              <a:rPr lang="ru-RU" sz="1900" i="1" dirty="0" err="1" smtClean="0">
                <a:latin typeface="Times New Roman" pitchFamily="18" charset="0"/>
                <a:cs typeface="Times New Roman" pitchFamily="18" charset="0"/>
              </a:rPr>
              <a:t>Мошъюга</a:t>
            </a:r>
            <a:r>
              <a:rPr lang="ru-RU" sz="1900" i="1" dirty="0" smtClean="0">
                <a:latin typeface="Times New Roman" pitchFamily="18" charset="0"/>
                <a:cs typeface="Times New Roman" pitchFamily="18" charset="0"/>
              </a:rPr>
              <a:t> была самостоятельной волостью.</a:t>
            </a:r>
          </a:p>
          <a:p>
            <a:pPr algn="just"/>
            <a:r>
              <a:rPr lang="ru-RU" sz="1900" i="1" dirty="0" smtClean="0">
                <a:latin typeface="Times New Roman" pitchFamily="18" charset="0"/>
                <a:cs typeface="Times New Roman" pitchFamily="18" charset="0"/>
              </a:rPr>
              <a:t>В 1924г. открыта изба-читальня. Организатором и первым руководителем был Филиппов Кирилл </a:t>
            </a:r>
            <a:r>
              <a:rPr lang="ru-RU" sz="1900" i="1" dirty="0" err="1" smtClean="0">
                <a:latin typeface="Times New Roman" pitchFamily="18" charset="0"/>
                <a:cs typeface="Times New Roman" pitchFamily="18" charset="0"/>
              </a:rPr>
              <a:t>Мартынович</a:t>
            </a:r>
            <a:r>
              <a:rPr lang="ru-RU" sz="1900" i="1" dirty="0" smtClean="0">
                <a:latin typeface="Times New Roman" pitchFamily="18" charset="0"/>
                <a:cs typeface="Times New Roman" pitchFamily="18" charset="0"/>
              </a:rPr>
              <a:t>.</a:t>
            </a:r>
          </a:p>
          <a:p>
            <a:pPr algn="just"/>
            <a:r>
              <a:rPr lang="ru-RU" sz="1900" i="1" dirty="0" smtClean="0">
                <a:latin typeface="Times New Roman" pitchFamily="18" charset="0"/>
                <a:cs typeface="Times New Roman" pitchFamily="18" charset="0"/>
              </a:rPr>
              <a:t>В 1925г. в селе была организована комсомольская ячейка. Возглавил ее </a:t>
            </a:r>
            <a:r>
              <a:rPr lang="ru-RU" sz="1900" i="1" dirty="0" err="1" smtClean="0">
                <a:latin typeface="Times New Roman" pitchFamily="18" charset="0"/>
                <a:cs typeface="Times New Roman" pitchFamily="18" charset="0"/>
              </a:rPr>
              <a:t>Митрофан</a:t>
            </a:r>
            <a:r>
              <a:rPr lang="ru-RU" sz="1900" i="1" dirty="0" smtClean="0">
                <a:latin typeface="Times New Roman" pitchFamily="18" charset="0"/>
                <a:cs typeface="Times New Roman" pitchFamily="18" charset="0"/>
              </a:rPr>
              <a:t> </a:t>
            </a:r>
            <a:r>
              <a:rPr lang="ru-RU" sz="1900" i="1" dirty="0" err="1" smtClean="0">
                <a:latin typeface="Times New Roman" pitchFamily="18" charset="0"/>
                <a:cs typeface="Times New Roman" pitchFamily="18" charset="0"/>
              </a:rPr>
              <a:t>Аврамович</a:t>
            </a:r>
            <a:r>
              <a:rPr lang="ru-RU" sz="1900" i="1" dirty="0" smtClean="0">
                <a:latin typeface="Times New Roman" pitchFamily="18" charset="0"/>
                <a:cs typeface="Times New Roman" pitchFamily="18" charset="0"/>
              </a:rPr>
              <a:t> </a:t>
            </a:r>
            <a:r>
              <a:rPr lang="ru-RU" sz="1900" i="1" dirty="0" err="1" smtClean="0">
                <a:latin typeface="Times New Roman" pitchFamily="18" charset="0"/>
                <a:cs typeface="Times New Roman" pitchFamily="18" charset="0"/>
              </a:rPr>
              <a:t>Вокуев</a:t>
            </a:r>
            <a:r>
              <a:rPr lang="ru-RU" sz="1900" i="1" dirty="0" smtClean="0">
                <a:latin typeface="Times New Roman" pitchFamily="18" charset="0"/>
                <a:cs typeface="Times New Roman" pitchFamily="18" charset="0"/>
              </a:rPr>
              <a:t>.</a:t>
            </a:r>
          </a:p>
          <a:p>
            <a:pPr algn="just"/>
            <a:r>
              <a:rPr lang="ru-RU" sz="1900" i="1" dirty="0" smtClean="0">
                <a:latin typeface="Times New Roman" pitchFamily="18" charset="0"/>
                <a:cs typeface="Times New Roman" pitchFamily="18" charset="0"/>
              </a:rPr>
              <a:t>В 1928г. организована партийная ячейка. Секретарем был избран Гаврил Михайлович Филиппов. С 1930г возглавлял </a:t>
            </a:r>
            <a:r>
              <a:rPr lang="ru-RU" sz="1900" i="1" dirty="0" err="1" smtClean="0">
                <a:latin typeface="Times New Roman" pitchFamily="18" charset="0"/>
                <a:cs typeface="Times New Roman" pitchFamily="18" charset="0"/>
              </a:rPr>
              <a:t>партячейку</a:t>
            </a:r>
            <a:r>
              <a:rPr lang="ru-RU" sz="1900" i="1" dirty="0" smtClean="0">
                <a:latin typeface="Times New Roman" pitchFamily="18" charset="0"/>
                <a:cs typeface="Times New Roman" pitchFamily="18" charset="0"/>
              </a:rPr>
              <a:t> Михаил Тимофеевич </a:t>
            </a:r>
            <a:r>
              <a:rPr lang="ru-RU" sz="1900" i="1" dirty="0" err="1" smtClean="0">
                <a:latin typeface="Times New Roman" pitchFamily="18" charset="0"/>
                <a:cs typeface="Times New Roman" pitchFamily="18" charset="0"/>
              </a:rPr>
              <a:t>Чупров</a:t>
            </a:r>
            <a:r>
              <a:rPr lang="ru-RU" sz="1900" i="1" dirty="0" smtClean="0">
                <a:latin typeface="Times New Roman" pitchFamily="18" charset="0"/>
                <a:cs typeface="Times New Roman" pitchFamily="18" charset="0"/>
              </a:rPr>
              <a:t>.</a:t>
            </a:r>
          </a:p>
          <a:p>
            <a:pPr algn="just"/>
            <a:r>
              <a:rPr lang="ru-RU" sz="1900" i="1" dirty="0" smtClean="0">
                <a:latin typeface="Times New Roman" pitchFamily="18" charset="0"/>
                <a:cs typeface="Times New Roman" pitchFamily="18" charset="0"/>
              </a:rPr>
              <a:t>В 1929г. </a:t>
            </a:r>
            <a:r>
              <a:rPr lang="ru-RU" sz="1900" i="1" dirty="0" err="1" smtClean="0">
                <a:latin typeface="Times New Roman" pitchFamily="18" charset="0"/>
                <a:cs typeface="Times New Roman" pitchFamily="18" charset="0"/>
              </a:rPr>
              <a:t>Мошъюга</a:t>
            </a:r>
            <a:r>
              <a:rPr lang="ru-RU" sz="1900" i="1" dirty="0" smtClean="0">
                <a:latin typeface="Times New Roman" pitchFamily="18" charset="0"/>
                <a:cs typeface="Times New Roman" pitchFamily="18" charset="0"/>
              </a:rPr>
              <a:t> стала селом (до 1959г.). В годы войны председателем сельсовета была Наталья Захаровна.</a:t>
            </a:r>
          </a:p>
          <a:p>
            <a:pPr algn="just"/>
            <a:r>
              <a:rPr lang="ru-RU" sz="1900" i="1" dirty="0" smtClean="0">
                <a:latin typeface="Times New Roman" pitchFamily="18" charset="0"/>
                <a:cs typeface="Times New Roman" pitchFamily="18" charset="0"/>
              </a:rPr>
              <a:t>Весной 1929г. в селе организовалось товарищество по совместной обработке земли. Возглавил его Кирилл </a:t>
            </a:r>
            <a:r>
              <a:rPr lang="ru-RU" sz="1900" i="1" dirty="0" err="1" smtClean="0">
                <a:latin typeface="Times New Roman" pitchFamily="18" charset="0"/>
                <a:cs typeface="Times New Roman" pitchFamily="18" charset="0"/>
              </a:rPr>
              <a:t>Мартынович</a:t>
            </a:r>
            <a:r>
              <a:rPr lang="ru-RU" sz="1900" i="1" dirty="0" smtClean="0">
                <a:latin typeface="Times New Roman" pitchFamily="18" charset="0"/>
                <a:cs typeface="Times New Roman" pitchFamily="18" charset="0"/>
              </a:rPr>
              <a:t> Филиппов.</a:t>
            </a:r>
          </a:p>
          <a:p>
            <a:pPr algn="just"/>
            <a:r>
              <a:rPr lang="ru-RU" sz="1900" i="1" dirty="0" smtClean="0">
                <a:latin typeface="Times New Roman" pitchFamily="18" charset="0"/>
                <a:cs typeface="Times New Roman" pitchFamily="18" charset="0"/>
              </a:rPr>
              <a:t>В январе 1930г. на общем собрании был принят устав сельскохозяйственной артели «Красная Нива». Председателем был избран Гаврил Михайлович Филиппов.</a:t>
            </a:r>
          </a:p>
          <a:p>
            <a:pPr algn="just"/>
            <a:r>
              <a:rPr lang="ru-RU" sz="1900" i="1" dirty="0" smtClean="0">
                <a:latin typeface="Times New Roman" pitchFamily="18" charset="0"/>
                <a:cs typeface="Times New Roman" pitchFamily="18" charset="0"/>
              </a:rPr>
              <a:t>В 1930г. образовалась пионерская ячейка.</a:t>
            </a:r>
          </a:p>
          <a:p>
            <a:pPr algn="just"/>
            <a:r>
              <a:rPr lang="ru-RU" sz="1900" i="1" dirty="0" smtClean="0">
                <a:latin typeface="Times New Roman" pitchFamily="18" charset="0"/>
                <a:cs typeface="Times New Roman" pitchFamily="18" charset="0"/>
              </a:rPr>
              <a:t>В 1933г. состоялся первый выпуск  </a:t>
            </a:r>
            <a:r>
              <a:rPr lang="ru-RU" sz="1900" i="1" dirty="0" err="1" smtClean="0">
                <a:latin typeface="Times New Roman" pitchFamily="18" charset="0"/>
                <a:cs typeface="Times New Roman" pitchFamily="18" charset="0"/>
              </a:rPr>
              <a:t>Ижемского</a:t>
            </a:r>
            <a:r>
              <a:rPr lang="ru-RU" sz="1900" i="1" dirty="0" smtClean="0">
                <a:latin typeface="Times New Roman" pitchFamily="18" charset="0"/>
                <a:cs typeface="Times New Roman" pitchFamily="18" charset="0"/>
              </a:rPr>
              <a:t> </a:t>
            </a:r>
            <a:r>
              <a:rPr lang="ru-RU" sz="1900" i="1" dirty="0" err="1" smtClean="0">
                <a:latin typeface="Times New Roman" pitchFamily="18" charset="0"/>
                <a:cs typeface="Times New Roman" pitchFamily="18" charset="0"/>
              </a:rPr>
              <a:t>зоотехникума</a:t>
            </a:r>
            <a:r>
              <a:rPr lang="ru-RU" sz="1900" i="1" dirty="0" smtClean="0">
                <a:latin typeface="Times New Roman" pitchFamily="18" charset="0"/>
                <a:cs typeface="Times New Roman" pitchFamily="18" charset="0"/>
              </a:rPr>
              <a:t>. В числе первых 29 выпускников четверо были из </a:t>
            </a:r>
            <a:r>
              <a:rPr lang="ru-RU" sz="1900" i="1" dirty="0" err="1" smtClean="0">
                <a:latin typeface="Times New Roman" pitchFamily="18" charset="0"/>
                <a:cs typeface="Times New Roman" pitchFamily="18" charset="0"/>
              </a:rPr>
              <a:t>Мошъюги</a:t>
            </a:r>
            <a:r>
              <a:rPr lang="ru-RU" sz="1900" i="1" dirty="0" smtClean="0">
                <a:latin typeface="Times New Roman" pitchFamily="18" charset="0"/>
                <a:cs typeface="Times New Roman" pitchFamily="18" charset="0"/>
              </a:rPr>
              <a:t>: Кузьма Григорьевич </a:t>
            </a:r>
            <a:r>
              <a:rPr lang="ru-RU" sz="1900" i="1" dirty="0" err="1" smtClean="0">
                <a:latin typeface="Times New Roman" pitchFamily="18" charset="0"/>
                <a:cs typeface="Times New Roman" pitchFamily="18" charset="0"/>
              </a:rPr>
              <a:t>Бабиков</a:t>
            </a:r>
            <a:r>
              <a:rPr lang="ru-RU" sz="1900" i="1" dirty="0" smtClean="0">
                <a:latin typeface="Times New Roman" pitchFamily="18" charset="0"/>
                <a:cs typeface="Times New Roman" pitchFamily="18" charset="0"/>
              </a:rPr>
              <a:t> (многие годы работал председателем </a:t>
            </a:r>
            <a:r>
              <a:rPr lang="ru-RU" sz="1900" i="1" dirty="0" err="1" smtClean="0">
                <a:latin typeface="Times New Roman" pitchFamily="18" charset="0"/>
                <a:cs typeface="Times New Roman" pitchFamily="18" charset="0"/>
              </a:rPr>
              <a:t>Ижемского</a:t>
            </a:r>
            <a:r>
              <a:rPr lang="ru-RU" sz="1900" i="1" dirty="0" smtClean="0">
                <a:latin typeface="Times New Roman" pitchFamily="18" charset="0"/>
                <a:cs typeface="Times New Roman" pitchFamily="18" charset="0"/>
              </a:rPr>
              <a:t> райисполкома), Поликарп Васильевич Филиппов (работал председателем Большеземельского райисполкома Ненецкого автономного округа), Андрей Ильич Филиппов (много лет работал редактором </a:t>
            </a:r>
            <a:r>
              <a:rPr lang="ru-RU" sz="1900" i="1" dirty="0" err="1" smtClean="0">
                <a:latin typeface="Times New Roman" pitchFamily="18" charset="0"/>
                <a:cs typeface="Times New Roman" pitchFamily="18" charset="0"/>
              </a:rPr>
              <a:t>ижемской</a:t>
            </a:r>
            <a:r>
              <a:rPr lang="ru-RU" sz="1900" i="1" dirty="0" smtClean="0">
                <a:latin typeface="Times New Roman" pitchFamily="18" charset="0"/>
                <a:cs typeface="Times New Roman" pitchFamily="18" charset="0"/>
              </a:rPr>
              <a:t> </a:t>
            </a:r>
            <a:r>
              <a:rPr lang="ru-RU" sz="1900" i="1" dirty="0" err="1" smtClean="0">
                <a:latin typeface="Times New Roman" pitchFamily="18" charset="0"/>
                <a:cs typeface="Times New Roman" pitchFamily="18" charset="0"/>
              </a:rPr>
              <a:t>райгазеты</a:t>
            </a:r>
            <a:r>
              <a:rPr lang="ru-RU" sz="1900" i="1" dirty="0" smtClean="0">
                <a:latin typeface="Times New Roman" pitchFamily="18" charset="0"/>
                <a:cs typeface="Times New Roman" pitchFamily="18" charset="0"/>
              </a:rPr>
              <a:t>), Петр Иванович </a:t>
            </a:r>
            <a:r>
              <a:rPr lang="ru-RU" sz="1900" i="1" dirty="0" err="1" smtClean="0">
                <a:latin typeface="Times New Roman" pitchFamily="18" charset="0"/>
                <a:cs typeface="Times New Roman" pitchFamily="18" charset="0"/>
              </a:rPr>
              <a:t>Филииппов</a:t>
            </a:r>
            <a:r>
              <a:rPr lang="ru-RU" sz="1900" i="1" dirty="0" smtClean="0">
                <a:latin typeface="Times New Roman" pitchFamily="18" charset="0"/>
                <a:cs typeface="Times New Roman" pitchFamily="18" charset="0"/>
              </a:rPr>
              <a:t> (долгое время работал председателем колхоза, а затем директором совхоза). Все четверо – участники войны, за ратные и трудовые подвиги  награждены государственными орденами и медалями. </a:t>
            </a:r>
          </a:p>
          <a:p>
            <a:pPr algn="just"/>
            <a:r>
              <a:rPr lang="ru-RU" sz="1900" i="1" dirty="0" smtClean="0">
                <a:latin typeface="Times New Roman" pitchFamily="18" charset="0"/>
                <a:cs typeface="Times New Roman" pitchFamily="18" charset="0"/>
              </a:rPr>
              <a:t>В 1934г. в Щели был организован самостоятельный колхоз имени «1 мая».</a:t>
            </a:r>
          </a:p>
          <a:p>
            <a:pPr algn="just"/>
            <a:r>
              <a:rPr lang="ru-RU" sz="1900" i="1" dirty="0" smtClean="0">
                <a:latin typeface="Times New Roman" pitchFamily="18" charset="0"/>
                <a:cs typeface="Times New Roman" pitchFamily="18" charset="0"/>
              </a:rPr>
              <a:t>В 1935г. в </a:t>
            </a:r>
            <a:r>
              <a:rPr lang="ru-RU" sz="1900" i="1" dirty="0" err="1" smtClean="0">
                <a:latin typeface="Times New Roman" pitchFamily="18" charset="0"/>
                <a:cs typeface="Times New Roman" pitchFamily="18" charset="0"/>
              </a:rPr>
              <a:t>Мошъюге</a:t>
            </a:r>
            <a:r>
              <a:rPr lang="ru-RU" sz="1900" i="1" dirty="0" smtClean="0">
                <a:latin typeface="Times New Roman" pitchFamily="18" charset="0"/>
                <a:cs typeface="Times New Roman" pitchFamily="18" charset="0"/>
              </a:rPr>
              <a:t> открыта неполная средняя школа.</a:t>
            </a:r>
          </a:p>
          <a:p>
            <a:pPr algn="just"/>
            <a:r>
              <a:rPr lang="ru-RU" sz="1900" i="1" dirty="0" smtClean="0">
                <a:latin typeface="Times New Roman" pitchFamily="18" charset="0"/>
                <a:cs typeface="Times New Roman" pitchFamily="18" charset="0"/>
              </a:rPr>
              <a:t>В 1936г. в </a:t>
            </a:r>
            <a:r>
              <a:rPr lang="ru-RU" sz="1900" i="1" dirty="0" err="1" smtClean="0">
                <a:latin typeface="Times New Roman" pitchFamily="18" charset="0"/>
                <a:cs typeface="Times New Roman" pitchFamily="18" charset="0"/>
              </a:rPr>
              <a:t>Мошъюге</a:t>
            </a:r>
            <a:r>
              <a:rPr lang="ru-RU" sz="1900" i="1" dirty="0" smtClean="0">
                <a:latin typeface="Times New Roman" pitchFamily="18" charset="0"/>
                <a:cs typeface="Times New Roman" pitchFamily="18" charset="0"/>
              </a:rPr>
              <a:t> появились радио и кинопередвижка.</a:t>
            </a:r>
          </a:p>
          <a:p>
            <a:pPr algn="just"/>
            <a:r>
              <a:rPr lang="ru-RU" sz="1900" i="1" dirty="0" smtClean="0">
                <a:latin typeface="Times New Roman" pitchFamily="18" charset="0"/>
                <a:cs typeface="Times New Roman" pitchFamily="18" charset="0"/>
              </a:rPr>
              <a:t>В 1938г. в селе открыт медпункт.</a:t>
            </a:r>
          </a:p>
          <a:p>
            <a:pPr algn="just"/>
            <a:r>
              <a:rPr lang="ru-RU" sz="1900" i="1" dirty="0" smtClean="0">
                <a:latin typeface="Times New Roman" pitchFamily="18" charset="0"/>
                <a:cs typeface="Times New Roman" pitchFamily="18" charset="0"/>
              </a:rPr>
              <a:t>В сентябре 1945г. </a:t>
            </a:r>
            <a:r>
              <a:rPr lang="ru-RU" sz="1900" i="1" dirty="0" err="1" smtClean="0">
                <a:latin typeface="Times New Roman" pitchFamily="18" charset="0"/>
                <a:cs typeface="Times New Roman" pitchFamily="18" charset="0"/>
              </a:rPr>
              <a:t>мошъюгский</a:t>
            </a:r>
            <a:r>
              <a:rPr lang="ru-RU" sz="1900" i="1" dirty="0" smtClean="0">
                <a:latin typeface="Times New Roman" pitchFamily="18" charset="0"/>
                <a:cs typeface="Times New Roman" pitchFamily="18" charset="0"/>
              </a:rPr>
              <a:t> колхоз «Красная Нива» и </a:t>
            </a:r>
            <a:r>
              <a:rPr lang="ru-RU" sz="1900" i="1" dirty="0" err="1" smtClean="0">
                <a:latin typeface="Times New Roman" pitchFamily="18" charset="0"/>
                <a:cs typeface="Times New Roman" pitchFamily="18" charset="0"/>
              </a:rPr>
              <a:t>щельский</a:t>
            </a:r>
            <a:r>
              <a:rPr lang="ru-RU" sz="1900" i="1" dirty="0" smtClean="0">
                <a:latin typeface="Times New Roman" pitchFamily="18" charset="0"/>
                <a:cs typeface="Times New Roman" pitchFamily="18" charset="0"/>
              </a:rPr>
              <a:t> колхоз «1 мая» объединились в одно хозяйство, получившее название «имени Мичурина». Председателем был избран Истомин Гаврил Александрович.</a:t>
            </a:r>
          </a:p>
          <a:p>
            <a:pPr algn="just"/>
            <a:r>
              <a:rPr lang="ru-RU" sz="1900" i="1" dirty="0" smtClean="0">
                <a:latin typeface="Times New Roman" pitchFamily="18" charset="0"/>
                <a:cs typeface="Times New Roman" pitchFamily="18" charset="0"/>
              </a:rPr>
              <a:t>В начале 50-х годов изба-читальня была преобразована в сельскую библиотеку и клуб. Библиотекарем в те годы работал  Терентьев Виктор Петрович, уроженец  села Ижма. Заведующим клубом – Витязев Максим Максимович.</a:t>
            </a:r>
          </a:p>
          <a:p>
            <a:pPr algn="just"/>
            <a:endParaRPr lang="ru-RU" sz="1800" i="1" dirty="0" smtClean="0">
              <a:latin typeface="Times New Roman" pitchFamily="18" charset="0"/>
              <a:cs typeface="Times New Roman" pitchFamily="18" charset="0"/>
            </a:endParaRPr>
          </a:p>
          <a:p>
            <a:pPr algn="just"/>
            <a:endParaRPr lang="ru-RU" sz="1800" i="1" dirty="0" smtClean="0">
              <a:latin typeface="Times New Roman" pitchFamily="18" charset="0"/>
              <a:cs typeface="Times New Roman" pitchFamily="18" charset="0"/>
            </a:endParaRPr>
          </a:p>
          <a:p>
            <a:pPr algn="just"/>
            <a:endParaRPr lang="ru-RU" sz="1800" i="1" dirty="0">
              <a:latin typeface="Times New Roman" pitchFamily="18" charset="0"/>
              <a:cs typeface="Times New Roman"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ru-RU" sz="2000" i="1" dirty="0" smtClean="0">
                <a:latin typeface="Times New Roman" pitchFamily="18" charset="0"/>
                <a:cs typeface="Times New Roman" pitchFamily="18" charset="0"/>
              </a:rPr>
              <a:t>Презентацию выполнила библиотекарь </a:t>
            </a:r>
            <a:r>
              <a:rPr lang="ru-RU" sz="2000" i="1" dirty="0" err="1" smtClean="0">
                <a:latin typeface="Times New Roman" pitchFamily="18" charset="0"/>
                <a:cs typeface="Times New Roman" pitchFamily="18" charset="0"/>
              </a:rPr>
              <a:t>Мошъюгской</a:t>
            </a:r>
            <a:r>
              <a:rPr lang="ru-RU" sz="2000" i="1" dirty="0" smtClean="0">
                <a:latin typeface="Times New Roman" pitchFamily="18" charset="0"/>
                <a:cs typeface="Times New Roman" pitchFamily="18" charset="0"/>
              </a:rPr>
              <a:t> библиотеки – филиала №2 МБУК «</a:t>
            </a:r>
            <a:r>
              <a:rPr lang="ru-RU" sz="2000" i="1" dirty="0" err="1" smtClean="0">
                <a:latin typeface="Times New Roman" pitchFamily="18" charset="0"/>
                <a:cs typeface="Times New Roman" pitchFamily="18" charset="0"/>
              </a:rPr>
              <a:t>Ижемская</a:t>
            </a:r>
            <a:r>
              <a:rPr lang="ru-RU" sz="2000" i="1" dirty="0" smtClean="0">
                <a:latin typeface="Times New Roman" pitchFamily="18" charset="0"/>
                <a:cs typeface="Times New Roman" pitchFamily="18" charset="0"/>
              </a:rPr>
              <a:t> МБС» Филиппова Людмила Геннадьевна.</a:t>
            </a:r>
            <a:endParaRPr lang="ru-RU" sz="2000" i="1" dirty="0">
              <a:latin typeface="Times New Roman" pitchFamily="18" charset="0"/>
              <a:cs typeface="Times New Roman" pitchFamily="18" charset="0"/>
            </a:endParaRPr>
          </a:p>
        </p:txBody>
      </p:sp>
      <p:sp>
        <p:nvSpPr>
          <p:cNvPr id="6" name="Содержимое 5"/>
          <p:cNvSpPr>
            <a:spLocks noGrp="1"/>
          </p:cNvSpPr>
          <p:nvPr>
            <p:ph idx="1"/>
          </p:nvPr>
        </p:nvSpPr>
        <p:spPr/>
        <p:txBody>
          <a:bodyPr>
            <a:normAutofit/>
          </a:bodyPr>
          <a:lstStyle/>
          <a:p>
            <a:pPr algn="just"/>
            <a:r>
              <a:rPr lang="ru-RU" sz="2000" i="1" dirty="0" smtClean="0">
                <a:latin typeface="Times New Roman" pitchFamily="18" charset="0"/>
                <a:cs typeface="Times New Roman" pitchFamily="18" charset="0"/>
              </a:rPr>
              <a:t> Библиотека благодарит Филиппову Агнию Ивановну (председателя совета ветеранов), </a:t>
            </a:r>
            <a:r>
              <a:rPr lang="ru-RU" sz="2000" i="1" dirty="0" err="1" smtClean="0">
                <a:latin typeface="Times New Roman" pitchFamily="18" charset="0"/>
                <a:cs typeface="Times New Roman" pitchFamily="18" charset="0"/>
              </a:rPr>
              <a:t>Вокуеву</a:t>
            </a:r>
            <a:r>
              <a:rPr lang="ru-RU" sz="2000" i="1" dirty="0" smtClean="0">
                <a:latin typeface="Times New Roman" pitchFamily="18" charset="0"/>
                <a:cs typeface="Times New Roman" pitchFamily="18" charset="0"/>
              </a:rPr>
              <a:t> Александру </a:t>
            </a:r>
            <a:r>
              <a:rPr lang="ru-RU" sz="2000" i="1" dirty="0" err="1" smtClean="0">
                <a:latin typeface="Times New Roman" pitchFamily="18" charset="0"/>
                <a:cs typeface="Times New Roman" pitchFamily="18" charset="0"/>
              </a:rPr>
              <a:t>Лазарьевну</a:t>
            </a:r>
            <a:r>
              <a:rPr lang="ru-RU" sz="2000" i="1" dirty="0" smtClean="0">
                <a:latin typeface="Times New Roman" pitchFamily="18" charset="0"/>
                <a:cs typeface="Times New Roman" pitchFamily="18" charset="0"/>
              </a:rPr>
              <a:t>, Филиппову Нину Федоровну, Филиппову Ларису Николаевну, Рочеву Наталью Михайловну, Филиппову Раису Филипповну, Рочеву Надежду Алексеевну, Андрееву Александру Васильевну,, Филиппову Лидию Гавриловну, </a:t>
            </a:r>
            <a:r>
              <a:rPr lang="ru-RU" sz="2000" i="1" dirty="0" err="1" smtClean="0">
                <a:latin typeface="Times New Roman" pitchFamily="18" charset="0"/>
                <a:cs typeface="Times New Roman" pitchFamily="18" charset="0"/>
              </a:rPr>
              <a:t>Греченюк</a:t>
            </a:r>
            <a:r>
              <a:rPr lang="ru-RU" sz="2000" i="1" dirty="0" smtClean="0">
                <a:latin typeface="Times New Roman" pitchFamily="18" charset="0"/>
                <a:cs typeface="Times New Roman" pitchFamily="18" charset="0"/>
              </a:rPr>
              <a:t> Альбину Петровну, Сметанину Алену Николаевну за помощь в сборе материалов.</a:t>
            </a:r>
          </a:p>
          <a:p>
            <a:pPr algn="just"/>
            <a:r>
              <a:rPr lang="ru-RU" sz="2000" i="1" dirty="0" smtClean="0">
                <a:latin typeface="Times New Roman" pitchFamily="18" charset="0"/>
                <a:cs typeface="Times New Roman" pitchFamily="18" charset="0"/>
              </a:rPr>
              <a:t> В презентации также использованы «</a:t>
            </a:r>
            <a:r>
              <a:rPr lang="ru-RU" sz="2000" i="1" dirty="0" err="1" smtClean="0">
                <a:latin typeface="Times New Roman" pitchFamily="18" charset="0"/>
                <a:cs typeface="Times New Roman" pitchFamily="18" charset="0"/>
              </a:rPr>
              <a:t>Мошъюга</a:t>
            </a:r>
            <a:r>
              <a:rPr lang="ru-RU" sz="2000" i="1" dirty="0" smtClean="0">
                <a:latin typeface="Times New Roman" pitchFamily="18" charset="0"/>
                <a:cs typeface="Times New Roman" pitchFamily="18" charset="0"/>
              </a:rPr>
              <a:t>: историческая справка» </a:t>
            </a:r>
            <a:r>
              <a:rPr lang="ru-RU" sz="2000" i="1" dirty="0" err="1" smtClean="0">
                <a:latin typeface="Times New Roman" pitchFamily="18" charset="0"/>
                <a:cs typeface="Times New Roman" pitchFamily="18" charset="0"/>
              </a:rPr>
              <a:t>Н.К.Хатанзейского</a:t>
            </a:r>
            <a:r>
              <a:rPr lang="ru-RU" sz="2000" i="1" dirty="0" smtClean="0">
                <a:latin typeface="Times New Roman" pitchFamily="18" charset="0"/>
                <a:cs typeface="Times New Roman" pitchFamily="18" charset="0"/>
              </a:rPr>
              <a:t>, воспоминания В.С.Филиппова, </a:t>
            </a:r>
            <a:r>
              <a:rPr lang="ru-RU" sz="2000" i="1" dirty="0" smtClean="0">
                <a:latin typeface="Times New Roman" pitchFamily="18" charset="0"/>
                <a:cs typeface="Times New Roman" pitchFamily="18" charset="0"/>
              </a:rPr>
              <a:t>воспоминания о школе Н.К.Филиппова, «Книга Памяти </a:t>
            </a:r>
            <a:r>
              <a:rPr lang="ru-RU" sz="2000" i="1" dirty="0" err="1" smtClean="0">
                <a:latin typeface="Times New Roman" pitchFamily="18" charset="0"/>
                <a:cs typeface="Times New Roman" pitchFamily="18" charset="0"/>
              </a:rPr>
              <a:t>Ижемского</a:t>
            </a:r>
            <a:r>
              <a:rPr lang="ru-RU" sz="2000" i="1" dirty="0" smtClean="0">
                <a:latin typeface="Times New Roman" pitchFamily="18" charset="0"/>
                <a:cs typeface="Times New Roman" pitchFamily="18" charset="0"/>
              </a:rPr>
              <a:t> района».</a:t>
            </a:r>
          </a:p>
          <a:p>
            <a:pPr algn="just">
              <a:buNone/>
            </a:pPr>
            <a:endParaRPr lang="ru-RU" sz="2000" i="1" dirty="0" smtClean="0">
              <a:latin typeface="Times New Roman" pitchFamily="18" charset="0"/>
              <a:cs typeface="Times New Roman" pitchFamily="18" charset="0"/>
            </a:endParaRPr>
          </a:p>
          <a:p>
            <a:pPr algn="just">
              <a:buNone/>
            </a:pPr>
            <a:r>
              <a:rPr lang="ru-RU" sz="2000" i="1" dirty="0" smtClean="0">
                <a:latin typeface="Times New Roman" pitchFamily="18" charset="0"/>
                <a:cs typeface="Times New Roman" pitchFamily="18" charset="0"/>
              </a:rPr>
              <a:t>      </a:t>
            </a:r>
            <a:endParaRPr lang="ru-RU" sz="2000" i="1" dirty="0">
              <a:latin typeface="Times New Roman" pitchFamily="18" charset="0"/>
              <a:cs typeface="Times New Roman" pitchFamily="18" charset="0"/>
            </a:endParaRPr>
          </a:p>
        </p:txBody>
      </p:sp>
      <p:sp>
        <p:nvSpPr>
          <p:cNvPr id="7" name="TextBox 6"/>
          <p:cNvSpPr txBox="1"/>
          <p:nvPr/>
        </p:nvSpPr>
        <p:spPr>
          <a:xfrm>
            <a:off x="7215206" y="6572272"/>
            <a:ext cx="1262397" cy="338554"/>
          </a:xfrm>
          <a:prstGeom prst="rect">
            <a:avLst/>
          </a:prstGeom>
          <a:noFill/>
        </p:spPr>
        <p:txBody>
          <a:bodyPr wrap="none" rtlCol="0">
            <a:spAutoFit/>
          </a:bodyPr>
          <a:lstStyle/>
          <a:p>
            <a:r>
              <a:rPr lang="ru-RU" sz="1600" i="1" dirty="0" smtClean="0">
                <a:latin typeface="Times New Roman" pitchFamily="18" charset="0"/>
                <a:cs typeface="Times New Roman" pitchFamily="18" charset="0"/>
              </a:rPr>
              <a:t>Июнь 2014г.</a:t>
            </a:r>
            <a:endParaRPr lang="ru-RU" sz="1600" i="1"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42852"/>
            <a:ext cx="9144000" cy="6715148"/>
          </a:xfrm>
        </p:spPr>
        <p:txBody>
          <a:bodyPr>
            <a:normAutofit fontScale="25000" lnSpcReduction="20000"/>
          </a:bodyPr>
          <a:lstStyle/>
          <a:p>
            <a:pPr algn="just"/>
            <a:r>
              <a:rPr lang="ru-RU" sz="5600" i="1" dirty="0" smtClean="0">
                <a:latin typeface="Times New Roman" pitchFamily="18" charset="0"/>
                <a:cs typeface="Times New Roman" pitchFamily="18" charset="0"/>
              </a:rPr>
              <a:t>В 1957-59г.г. в </a:t>
            </a:r>
            <a:r>
              <a:rPr lang="ru-RU" sz="5600" i="1" dirty="0" err="1" smtClean="0">
                <a:latin typeface="Times New Roman" pitchFamily="18" charset="0"/>
                <a:cs typeface="Times New Roman" pitchFamily="18" charset="0"/>
              </a:rPr>
              <a:t>Мошъюге</a:t>
            </a:r>
            <a:r>
              <a:rPr lang="ru-RU" sz="5600" i="1" dirty="0" smtClean="0">
                <a:latin typeface="Times New Roman" pitchFamily="18" charset="0"/>
                <a:cs typeface="Times New Roman" pitchFamily="18" charset="0"/>
              </a:rPr>
              <a:t> была построена новая школа. Директором школы работал </a:t>
            </a:r>
            <a:r>
              <a:rPr lang="ru-RU" sz="5600" i="1" dirty="0" err="1" smtClean="0">
                <a:latin typeface="Times New Roman" pitchFamily="18" charset="0"/>
                <a:cs typeface="Times New Roman" pitchFamily="18" charset="0"/>
              </a:rPr>
              <a:t>Пальшин</a:t>
            </a:r>
            <a:r>
              <a:rPr lang="ru-RU" sz="5600" i="1" dirty="0" smtClean="0">
                <a:latin typeface="Times New Roman" pitchFamily="18" charset="0"/>
                <a:cs typeface="Times New Roman" pitchFamily="18" charset="0"/>
              </a:rPr>
              <a:t> Вениамин </a:t>
            </a:r>
            <a:r>
              <a:rPr lang="ru-RU" sz="5600" i="1" dirty="0" err="1" smtClean="0">
                <a:latin typeface="Times New Roman" pitchFamily="18" charset="0"/>
                <a:cs typeface="Times New Roman" pitchFamily="18" charset="0"/>
              </a:rPr>
              <a:t>Мисаилович</a:t>
            </a:r>
            <a:r>
              <a:rPr lang="ru-RU" sz="5600" i="1" dirty="0" smtClean="0">
                <a:latin typeface="Times New Roman" pitchFamily="18" charset="0"/>
                <a:cs typeface="Times New Roman" pitchFamily="18" charset="0"/>
              </a:rPr>
              <a:t>.</a:t>
            </a:r>
          </a:p>
          <a:p>
            <a:pPr algn="just"/>
            <a:r>
              <a:rPr lang="ru-RU" sz="5600" i="1" dirty="0" smtClean="0">
                <a:latin typeface="Times New Roman" pitchFamily="18" charset="0"/>
                <a:cs typeface="Times New Roman" pitchFamily="18" charset="0"/>
              </a:rPr>
              <a:t>В 1959г. сельсовет в </a:t>
            </a:r>
            <a:r>
              <a:rPr lang="ru-RU" sz="5600" i="1" dirty="0" err="1" smtClean="0">
                <a:latin typeface="Times New Roman" pitchFamily="18" charset="0"/>
                <a:cs typeface="Times New Roman" pitchFamily="18" charset="0"/>
              </a:rPr>
              <a:t>Мошъюге</a:t>
            </a:r>
            <a:r>
              <a:rPr lang="ru-RU" sz="5600" i="1" dirty="0" smtClean="0">
                <a:latin typeface="Times New Roman" pitchFamily="18" charset="0"/>
                <a:cs typeface="Times New Roman" pitchFamily="18" charset="0"/>
              </a:rPr>
              <a:t> был упразднен. </a:t>
            </a:r>
            <a:r>
              <a:rPr lang="ru-RU" sz="5600" i="1" dirty="0" err="1" smtClean="0">
                <a:latin typeface="Times New Roman" pitchFamily="18" charset="0"/>
                <a:cs typeface="Times New Roman" pitchFamily="18" charset="0"/>
              </a:rPr>
              <a:t>Мошъюга</a:t>
            </a:r>
            <a:r>
              <a:rPr lang="ru-RU" sz="5600" i="1" dirty="0" smtClean="0">
                <a:latin typeface="Times New Roman" pitchFamily="18" charset="0"/>
                <a:cs typeface="Times New Roman" pitchFamily="18" charset="0"/>
              </a:rPr>
              <a:t> стала деревней </a:t>
            </a:r>
            <a:r>
              <a:rPr lang="ru-RU" sz="5600" i="1" dirty="0" err="1" smtClean="0">
                <a:latin typeface="Times New Roman" pitchFamily="18" charset="0"/>
                <a:cs typeface="Times New Roman" pitchFamily="18" charset="0"/>
              </a:rPr>
              <a:t>Мохчинского</a:t>
            </a:r>
            <a:r>
              <a:rPr lang="ru-RU" sz="5600" i="1" dirty="0" smtClean="0">
                <a:latin typeface="Times New Roman" pitchFamily="18" charset="0"/>
                <a:cs typeface="Times New Roman" pitchFamily="18" charset="0"/>
              </a:rPr>
              <a:t> сельского Совета.</a:t>
            </a:r>
          </a:p>
          <a:p>
            <a:pPr algn="just"/>
            <a:r>
              <a:rPr lang="ru-RU" sz="5600" i="1" dirty="0" smtClean="0">
                <a:latin typeface="Times New Roman" pitchFamily="18" charset="0"/>
                <a:cs typeface="Times New Roman" pitchFamily="18" charset="0"/>
              </a:rPr>
              <a:t>В 1960г. колхозы в </a:t>
            </a:r>
            <a:r>
              <a:rPr lang="ru-RU" sz="5600" i="1" dirty="0" err="1" smtClean="0">
                <a:latin typeface="Times New Roman" pitchFamily="18" charset="0"/>
                <a:cs typeface="Times New Roman" pitchFamily="18" charset="0"/>
              </a:rPr>
              <a:t>Мошъюге</a:t>
            </a:r>
            <a:r>
              <a:rPr lang="ru-RU" sz="5600" i="1" dirty="0" smtClean="0">
                <a:latin typeface="Times New Roman" pitchFamily="18" charset="0"/>
                <a:cs typeface="Times New Roman" pitchFamily="18" charset="0"/>
              </a:rPr>
              <a:t> , Гаме, </a:t>
            </a:r>
            <a:r>
              <a:rPr lang="ru-RU" sz="5600" i="1" dirty="0" err="1" smtClean="0">
                <a:latin typeface="Times New Roman" pitchFamily="18" charset="0"/>
                <a:cs typeface="Times New Roman" pitchFamily="18" charset="0"/>
              </a:rPr>
              <a:t>Мохче</a:t>
            </a:r>
            <a:r>
              <a:rPr lang="ru-RU" sz="5600" i="1" dirty="0" smtClean="0">
                <a:latin typeface="Times New Roman" pitchFamily="18" charset="0"/>
                <a:cs typeface="Times New Roman" pitchFamily="18" charset="0"/>
              </a:rPr>
              <a:t> объединились в колхоз имени «Власть Советов». </a:t>
            </a:r>
            <a:endParaRPr lang="en-US" sz="5600" i="1" dirty="0" smtClean="0">
              <a:latin typeface="Times New Roman" pitchFamily="18" charset="0"/>
              <a:cs typeface="Times New Roman" pitchFamily="18" charset="0"/>
            </a:endParaRPr>
          </a:p>
          <a:p>
            <a:pPr algn="just"/>
            <a:r>
              <a:rPr lang="ru-RU" sz="5600" i="1" dirty="0" smtClean="0">
                <a:latin typeface="Times New Roman" pitchFamily="18" charset="0"/>
                <a:cs typeface="Times New Roman" pitchFamily="18" charset="0"/>
              </a:rPr>
              <a:t>В 19</a:t>
            </a:r>
            <a:r>
              <a:rPr lang="en-US" sz="5600" i="1" dirty="0" smtClean="0">
                <a:latin typeface="Times New Roman" pitchFamily="18" charset="0"/>
                <a:cs typeface="Times New Roman" pitchFamily="18" charset="0"/>
              </a:rPr>
              <a:t>60</a:t>
            </a:r>
            <a:r>
              <a:rPr lang="ru-RU" sz="5600" i="1" dirty="0" smtClean="0">
                <a:latin typeface="Times New Roman" pitchFamily="18" charset="0"/>
                <a:cs typeface="Times New Roman" pitchFamily="18" charset="0"/>
              </a:rPr>
              <a:t>г. появилось электричество.</a:t>
            </a:r>
          </a:p>
          <a:p>
            <a:pPr algn="just"/>
            <a:r>
              <a:rPr lang="ru-RU" sz="5600" i="1" dirty="0" smtClean="0">
                <a:latin typeface="Times New Roman" pitchFamily="18" charset="0"/>
                <a:cs typeface="Times New Roman" pitchFamily="18" charset="0"/>
              </a:rPr>
              <a:t>В 1963г. </a:t>
            </a:r>
            <a:r>
              <a:rPr lang="ru-RU" sz="5600" i="1" dirty="0" err="1" smtClean="0">
                <a:latin typeface="Times New Roman" pitchFamily="18" charset="0"/>
                <a:cs typeface="Times New Roman" pitchFamily="18" charset="0"/>
              </a:rPr>
              <a:t>Мошъюгское</a:t>
            </a:r>
            <a:r>
              <a:rPr lang="ru-RU" sz="5600" i="1" dirty="0" smtClean="0">
                <a:latin typeface="Times New Roman" pitchFamily="18" charset="0"/>
                <a:cs typeface="Times New Roman" pitchFamily="18" charset="0"/>
              </a:rPr>
              <a:t> и </a:t>
            </a:r>
            <a:r>
              <a:rPr lang="ru-RU" sz="5600" i="1" dirty="0" err="1" smtClean="0">
                <a:latin typeface="Times New Roman" pitchFamily="18" charset="0"/>
                <a:cs typeface="Times New Roman" pitchFamily="18" charset="0"/>
              </a:rPr>
              <a:t>Мохченское</a:t>
            </a:r>
            <a:r>
              <a:rPr lang="ru-RU" sz="5600" i="1" dirty="0" smtClean="0">
                <a:latin typeface="Times New Roman" pitchFamily="18" charset="0"/>
                <a:cs typeface="Times New Roman" pitchFamily="18" charset="0"/>
              </a:rPr>
              <a:t> сельпо объединились. Правление стало находиться в </a:t>
            </a:r>
            <a:r>
              <a:rPr lang="ru-RU" sz="5600" i="1" dirty="0" err="1" smtClean="0">
                <a:latin typeface="Times New Roman" pitchFamily="18" charset="0"/>
                <a:cs typeface="Times New Roman" pitchFamily="18" charset="0"/>
              </a:rPr>
              <a:t>Мохче</a:t>
            </a:r>
            <a:r>
              <a:rPr lang="ru-RU" sz="5600" i="1" dirty="0" smtClean="0">
                <a:latin typeface="Times New Roman" pitchFamily="18" charset="0"/>
                <a:cs typeface="Times New Roman" pitchFamily="18" charset="0"/>
              </a:rPr>
              <a:t>.</a:t>
            </a:r>
          </a:p>
          <a:p>
            <a:pPr algn="just"/>
            <a:r>
              <a:rPr lang="ru-RU" sz="5600" i="1" dirty="0" smtClean="0">
                <a:latin typeface="Times New Roman" pitchFamily="18" charset="0"/>
                <a:cs typeface="Times New Roman" pitchFamily="18" charset="0"/>
              </a:rPr>
              <a:t>6 декабря 1967г. открылось новое здание детского сада.</a:t>
            </a:r>
          </a:p>
          <a:p>
            <a:pPr algn="just"/>
            <a:r>
              <a:rPr lang="ru-RU" sz="5600" i="1" dirty="0" smtClean="0">
                <a:latin typeface="Times New Roman" pitchFamily="18" charset="0"/>
                <a:cs typeface="Times New Roman" pitchFamily="18" charset="0"/>
              </a:rPr>
              <a:t> В 1973г. был образован совхоз «</a:t>
            </a:r>
            <a:r>
              <a:rPr lang="ru-RU" sz="5600" i="1" dirty="0" err="1" smtClean="0">
                <a:latin typeface="Times New Roman" pitchFamily="18" charset="0"/>
                <a:cs typeface="Times New Roman" pitchFamily="18" charset="0"/>
              </a:rPr>
              <a:t>Ижемский</a:t>
            </a:r>
            <a:r>
              <a:rPr lang="ru-RU" sz="5600" i="1" dirty="0" smtClean="0">
                <a:latin typeface="Times New Roman" pitchFamily="18" charset="0"/>
                <a:cs typeface="Times New Roman" pitchFamily="18" charset="0"/>
              </a:rPr>
              <a:t>», куда вошло </a:t>
            </a:r>
            <a:r>
              <a:rPr lang="ru-RU" sz="5600" i="1" dirty="0" err="1" smtClean="0">
                <a:latin typeface="Times New Roman" pitchFamily="18" charset="0"/>
                <a:cs typeface="Times New Roman" pitchFamily="18" charset="0"/>
              </a:rPr>
              <a:t>Мошъюгское</a:t>
            </a:r>
            <a:r>
              <a:rPr lang="ru-RU" sz="5600" i="1" dirty="0" smtClean="0">
                <a:latin typeface="Times New Roman" pitchFamily="18" charset="0"/>
                <a:cs typeface="Times New Roman" pitchFamily="18" charset="0"/>
              </a:rPr>
              <a:t> отделение.</a:t>
            </a:r>
          </a:p>
          <a:p>
            <a:pPr algn="just"/>
            <a:r>
              <a:rPr lang="ru-RU" sz="5600" i="1" dirty="0" smtClean="0">
                <a:latin typeface="Times New Roman" pitchFamily="18" charset="0"/>
                <a:cs typeface="Times New Roman" pitchFamily="18" charset="0"/>
              </a:rPr>
              <a:t>В 1979г. Контора отделения и почта перешли в новое здание.</a:t>
            </a:r>
          </a:p>
          <a:p>
            <a:pPr algn="just"/>
            <a:r>
              <a:rPr lang="ru-RU" sz="5600" i="1" dirty="0" smtClean="0">
                <a:latin typeface="Times New Roman" pitchFamily="18" charset="0"/>
                <a:cs typeface="Times New Roman" pitchFamily="18" charset="0"/>
              </a:rPr>
              <a:t>В 1986г. </a:t>
            </a:r>
            <a:r>
              <a:rPr lang="ru-RU" sz="5600" i="1" dirty="0" err="1" smtClean="0">
                <a:latin typeface="Times New Roman" pitchFamily="18" charset="0"/>
                <a:cs typeface="Times New Roman" pitchFamily="18" charset="0"/>
              </a:rPr>
              <a:t>Мошъюгское</a:t>
            </a:r>
            <a:r>
              <a:rPr lang="ru-RU" sz="5600" i="1" dirty="0" smtClean="0">
                <a:latin typeface="Times New Roman" pitchFamily="18" charset="0"/>
                <a:cs typeface="Times New Roman" pitchFamily="18" charset="0"/>
              </a:rPr>
              <a:t>, </a:t>
            </a:r>
            <a:r>
              <a:rPr lang="ru-RU" sz="5600" i="1" dirty="0" err="1" smtClean="0">
                <a:latin typeface="Times New Roman" pitchFamily="18" charset="0"/>
                <a:cs typeface="Times New Roman" pitchFamily="18" charset="0"/>
              </a:rPr>
              <a:t>Гамское</a:t>
            </a:r>
            <a:r>
              <a:rPr lang="ru-RU" sz="5600" i="1" dirty="0" smtClean="0">
                <a:latin typeface="Times New Roman" pitchFamily="18" charset="0"/>
                <a:cs typeface="Times New Roman" pitchFamily="18" charset="0"/>
              </a:rPr>
              <a:t> и </a:t>
            </a:r>
            <a:r>
              <a:rPr lang="ru-RU" sz="5600" i="1" dirty="0" err="1" smtClean="0">
                <a:latin typeface="Times New Roman" pitchFamily="18" charset="0"/>
                <a:cs typeface="Times New Roman" pitchFamily="18" charset="0"/>
              </a:rPr>
              <a:t>Мохчинское</a:t>
            </a:r>
            <a:r>
              <a:rPr lang="ru-RU" sz="5600" i="1" dirty="0" smtClean="0">
                <a:latin typeface="Times New Roman" pitchFamily="18" charset="0"/>
                <a:cs typeface="Times New Roman" pitchFamily="18" charset="0"/>
              </a:rPr>
              <a:t> отделения вошли в состав колхоза  «</a:t>
            </a:r>
            <a:r>
              <a:rPr lang="ru-RU" sz="5600" i="1" dirty="0" err="1" smtClean="0">
                <a:latin typeface="Times New Roman" pitchFamily="18" charset="0"/>
                <a:cs typeface="Times New Roman" pitchFamily="18" charset="0"/>
              </a:rPr>
              <a:t>Мохчинский</a:t>
            </a:r>
            <a:r>
              <a:rPr lang="ru-RU" sz="5600" i="1" dirty="0" smtClean="0">
                <a:latin typeface="Times New Roman" pitchFamily="18" charset="0"/>
                <a:cs typeface="Times New Roman" pitchFamily="18" charset="0"/>
              </a:rPr>
              <a:t>».</a:t>
            </a:r>
          </a:p>
          <a:p>
            <a:pPr algn="just"/>
            <a:r>
              <a:rPr lang="ru-RU" sz="5600" i="1" dirty="0" smtClean="0">
                <a:latin typeface="Times New Roman" pitchFamily="18" charset="0"/>
                <a:cs typeface="Times New Roman" pitchFamily="18" charset="0"/>
              </a:rPr>
              <a:t>В 1987г. ФАП перешел в новое здание.</a:t>
            </a:r>
          </a:p>
          <a:p>
            <a:pPr algn="just"/>
            <a:r>
              <a:rPr lang="ru-RU" sz="5600" i="1" dirty="0" smtClean="0">
                <a:latin typeface="Times New Roman" pitchFamily="18" charset="0"/>
                <a:cs typeface="Times New Roman" pitchFamily="18" charset="0"/>
              </a:rPr>
              <a:t>В сентябре 2001г. справило новоселье новое здание начальной школы. Директором школы был Филиппов Андрей Иванович. Там стали размещаться начальная школа, сельская библиотека, школьная столовая.</a:t>
            </a:r>
          </a:p>
          <a:p>
            <a:pPr algn="just"/>
            <a:r>
              <a:rPr lang="ru-RU" sz="5600" i="1" dirty="0" smtClean="0">
                <a:latin typeface="Times New Roman" pitchFamily="18" charset="0"/>
                <a:cs typeface="Times New Roman" pitchFamily="18" charset="0"/>
              </a:rPr>
              <a:t>В январе 2004г (после распада СПК «</a:t>
            </a:r>
            <a:r>
              <a:rPr lang="ru-RU" sz="5600" i="1" dirty="0" err="1" smtClean="0">
                <a:latin typeface="Times New Roman" pitchFamily="18" charset="0"/>
                <a:cs typeface="Times New Roman" pitchFamily="18" charset="0"/>
              </a:rPr>
              <a:t>Мохчинский</a:t>
            </a:r>
            <a:r>
              <a:rPr lang="ru-RU" sz="5600" i="1" dirty="0" smtClean="0">
                <a:latin typeface="Times New Roman" pitchFamily="18" charset="0"/>
                <a:cs typeface="Times New Roman" pitchFamily="18" charset="0"/>
              </a:rPr>
              <a:t>»)  на общем собрании приняли решение создать сельскохозяйственную артель в </a:t>
            </a:r>
            <a:r>
              <a:rPr lang="ru-RU" sz="5600" i="1" dirty="0" err="1" smtClean="0">
                <a:latin typeface="Times New Roman" pitchFamily="18" charset="0"/>
                <a:cs typeface="Times New Roman" pitchFamily="18" charset="0"/>
              </a:rPr>
              <a:t>Мошъюге</a:t>
            </a:r>
            <a:r>
              <a:rPr lang="ru-RU" sz="5600" i="1" dirty="0" smtClean="0">
                <a:latin typeface="Times New Roman" pitchFamily="18" charset="0"/>
                <a:cs typeface="Times New Roman" pitchFamily="18" charset="0"/>
              </a:rPr>
              <a:t>. Был открыт молокоприемный пункт (работник – Ангелина Николаевна Филиппова) в двухэтажном здании, где теперь размещается пожарный пост. Но впоследствии артель также распалась.</a:t>
            </a:r>
          </a:p>
          <a:p>
            <a:pPr algn="just"/>
            <a:r>
              <a:rPr lang="ru-RU" sz="5600" i="1" dirty="0" smtClean="0">
                <a:latin typeface="Times New Roman" pitchFamily="18" charset="0"/>
                <a:cs typeface="Times New Roman" pitchFamily="18" charset="0"/>
              </a:rPr>
              <a:t>В сентябре 2006г. выпрямили колокольню (местную «пизанскую башню»). На строительных работах участвовали Филипповы Николай Андреевич и Иван Иванович (мл.), </a:t>
            </a:r>
            <a:r>
              <a:rPr lang="ru-RU" sz="5600" i="1" dirty="0" err="1" smtClean="0">
                <a:latin typeface="Times New Roman" pitchFamily="18" charset="0"/>
                <a:cs typeface="Times New Roman" pitchFamily="18" charset="0"/>
              </a:rPr>
              <a:t>Сметанин</a:t>
            </a:r>
            <a:r>
              <a:rPr lang="ru-RU" sz="5600" i="1" dirty="0" smtClean="0">
                <a:latin typeface="Times New Roman" pitchFamily="18" charset="0"/>
                <a:cs typeface="Times New Roman" pitchFamily="18" charset="0"/>
              </a:rPr>
              <a:t> Илья Павлович , Истомин  Валерий Иванович.</a:t>
            </a:r>
          </a:p>
          <a:p>
            <a:pPr algn="just"/>
            <a:r>
              <a:rPr lang="ru-RU" sz="5600" i="1" dirty="0" smtClean="0">
                <a:latin typeface="Times New Roman" pitchFamily="18" charset="0"/>
                <a:cs typeface="Times New Roman" pitchFamily="18" charset="0"/>
              </a:rPr>
              <a:t>В 2006г. пришкольный интернат для </a:t>
            </a:r>
            <a:r>
              <a:rPr lang="ru-RU" sz="5600" i="1" dirty="0" err="1" smtClean="0">
                <a:latin typeface="Times New Roman" pitchFamily="18" charset="0"/>
                <a:cs typeface="Times New Roman" pitchFamily="18" charset="0"/>
              </a:rPr>
              <a:t>ластинских</a:t>
            </a:r>
            <a:r>
              <a:rPr lang="ru-RU" sz="5600" i="1" dirty="0" smtClean="0">
                <a:latin typeface="Times New Roman" pitchFamily="18" charset="0"/>
                <a:cs typeface="Times New Roman" pitchFamily="18" charset="0"/>
              </a:rPr>
              <a:t> и </a:t>
            </a:r>
            <a:r>
              <a:rPr lang="ru-RU" sz="5600" i="1" dirty="0" err="1" smtClean="0">
                <a:latin typeface="Times New Roman" pitchFamily="18" charset="0"/>
                <a:cs typeface="Times New Roman" pitchFamily="18" charset="0"/>
              </a:rPr>
              <a:t>щельских</a:t>
            </a:r>
            <a:r>
              <a:rPr lang="ru-RU" sz="5600" i="1" dirty="0" smtClean="0">
                <a:latin typeface="Times New Roman" pitchFamily="18" charset="0"/>
                <a:cs typeface="Times New Roman" pitchFamily="18" charset="0"/>
              </a:rPr>
              <a:t> учащихся обратно перешел из </a:t>
            </a:r>
            <a:r>
              <a:rPr lang="ru-RU" sz="5600" i="1" dirty="0" err="1" smtClean="0">
                <a:latin typeface="Times New Roman" pitchFamily="18" charset="0"/>
                <a:cs typeface="Times New Roman" pitchFamily="18" charset="0"/>
              </a:rPr>
              <a:t>Мохчи</a:t>
            </a:r>
            <a:r>
              <a:rPr lang="ru-RU" sz="5600" i="1" dirty="0" smtClean="0">
                <a:latin typeface="Times New Roman" pitchFamily="18" charset="0"/>
                <a:cs typeface="Times New Roman" pitchFamily="18" charset="0"/>
              </a:rPr>
              <a:t> в </a:t>
            </a:r>
            <a:r>
              <a:rPr lang="ru-RU" sz="5600" i="1" dirty="0" err="1" smtClean="0">
                <a:latin typeface="Times New Roman" pitchFamily="18" charset="0"/>
                <a:cs typeface="Times New Roman" pitchFamily="18" charset="0"/>
              </a:rPr>
              <a:t>Мошъюгу</a:t>
            </a:r>
            <a:r>
              <a:rPr lang="ru-RU" sz="5600" i="1" dirty="0" smtClean="0">
                <a:latin typeface="Times New Roman" pitchFamily="18" charset="0"/>
                <a:cs typeface="Times New Roman" pitchFamily="18" charset="0"/>
              </a:rPr>
              <a:t>. Он разместился в новом здании начальной школы.</a:t>
            </a:r>
          </a:p>
          <a:p>
            <a:pPr algn="just"/>
            <a:r>
              <a:rPr lang="ru-RU" sz="5600" i="1" dirty="0" smtClean="0">
                <a:latin typeface="Times New Roman" pitchFamily="18" charset="0"/>
                <a:cs typeface="Times New Roman" pitchFamily="18" charset="0"/>
              </a:rPr>
              <a:t>В 2010г. была построена спортплощадка по проекту депутата поселения Игнатовой Надежды Алексеевны. Большое содействие оказала директор школы Филиппова Надежда Александровна. В работах по уборке территории участвовала вся деревня. Особенно активными были Николай Александрович и Руслан Александрович Витязевы. Тренер ДЮСШ Филиппов Иван Иванович с молодыми выпускниками школы Михаилом и Алексеем Филипповыми построили отличное ограждение.</a:t>
            </a:r>
          </a:p>
          <a:p>
            <a:pPr algn="just"/>
            <a:r>
              <a:rPr lang="ru-RU" sz="5600" i="1" dirty="0" smtClean="0">
                <a:latin typeface="Times New Roman" pitchFamily="18" charset="0"/>
                <a:cs typeface="Times New Roman" pitchFamily="18" charset="0"/>
              </a:rPr>
              <a:t>В 2011г. сельская библиотека перешла в здание бывшего магазина «Абрис». Библиотекарь – Филиппова Людмила Геннадьевна.</a:t>
            </a:r>
          </a:p>
          <a:p>
            <a:pPr algn="just"/>
            <a:r>
              <a:rPr lang="ru-RU" sz="5600" i="1" dirty="0" smtClean="0">
                <a:latin typeface="Times New Roman" pitchFamily="18" charset="0"/>
                <a:cs typeface="Times New Roman" pitchFamily="18" charset="0"/>
              </a:rPr>
              <a:t>В 2011г. был проведен капитальный ремонт  спортивного зала школы. Директор школы  - Филиппова Надежда Александровна. </a:t>
            </a:r>
          </a:p>
          <a:p>
            <a:pPr algn="just"/>
            <a:r>
              <a:rPr lang="ru-RU" sz="5600" i="1" dirty="0" smtClean="0">
                <a:latin typeface="Times New Roman" pitchFamily="18" charset="0"/>
                <a:cs typeface="Times New Roman" pitchFamily="18" charset="0"/>
              </a:rPr>
              <a:t>В 2013г. открыт пожарный пост в д. </a:t>
            </a:r>
            <a:r>
              <a:rPr lang="ru-RU" sz="5600" i="1" dirty="0" err="1" smtClean="0">
                <a:latin typeface="Times New Roman" pitchFamily="18" charset="0"/>
                <a:cs typeface="Times New Roman" pitchFamily="18" charset="0"/>
              </a:rPr>
              <a:t>Мошъюга</a:t>
            </a:r>
            <a:r>
              <a:rPr lang="ru-RU" sz="5600" i="1" dirty="0" smtClean="0">
                <a:latin typeface="Times New Roman" pitchFamily="18" charset="0"/>
                <a:cs typeface="Times New Roman" pitchFamily="18" charset="0"/>
              </a:rPr>
              <a:t>. Работы по реконструкции старого двухэтажного здания проводила бригада будущих пожарников под руководством депутата поселения Филиппова Ивана Ивановича: Александр Анатольевич Истомин, Александр Иванович Игнатов, Андрей Владимирович и Сергей </a:t>
            </a:r>
            <a:r>
              <a:rPr lang="ru-RU" sz="5600" i="1" dirty="0" err="1" smtClean="0">
                <a:latin typeface="Times New Roman" pitchFamily="18" charset="0"/>
                <a:cs typeface="Times New Roman" pitchFamily="18" charset="0"/>
              </a:rPr>
              <a:t>Кимович</a:t>
            </a:r>
            <a:r>
              <a:rPr lang="ru-RU" sz="5600" i="1" dirty="0" smtClean="0">
                <a:latin typeface="Times New Roman" pitchFamily="18" charset="0"/>
                <a:cs typeface="Times New Roman" pitchFamily="18" charset="0"/>
              </a:rPr>
              <a:t>  Филипповы, Виталий Григорьевич Витязев. Позывная нового поста – «</a:t>
            </a:r>
            <a:r>
              <a:rPr lang="ru-RU" sz="5600" i="1" dirty="0" err="1" smtClean="0">
                <a:latin typeface="Times New Roman" pitchFamily="18" charset="0"/>
                <a:cs typeface="Times New Roman" pitchFamily="18" charset="0"/>
              </a:rPr>
              <a:t>Горпун</a:t>
            </a:r>
            <a:r>
              <a:rPr lang="ru-RU" sz="5600" i="1" dirty="0" smtClean="0">
                <a:latin typeface="Times New Roman" pitchFamily="18" charset="0"/>
                <a:cs typeface="Times New Roman" pitchFamily="18" charset="0"/>
              </a:rPr>
              <a:t>».</a:t>
            </a:r>
          </a:p>
          <a:p>
            <a:pPr algn="just"/>
            <a:endParaRPr lang="ru-RU" sz="1800" i="1" dirty="0" smtClean="0">
              <a:latin typeface="Times New Roman" pitchFamily="18" charset="0"/>
              <a:cs typeface="Times New Roman" pitchFamily="18" charset="0"/>
            </a:endParaRPr>
          </a:p>
          <a:p>
            <a:pPr algn="just"/>
            <a:endParaRPr lang="ru-RU" sz="1800" i="1" dirty="0" smtClean="0">
              <a:latin typeface="Times New Roman" pitchFamily="18" charset="0"/>
              <a:cs typeface="Times New Roman" pitchFamily="18" charset="0"/>
            </a:endParaRPr>
          </a:p>
          <a:p>
            <a:endParaRPr lang="ru-RU" sz="1800" i="1" dirty="0" smtClean="0">
              <a:latin typeface="Times New Roman" pitchFamily="18" charset="0"/>
              <a:cs typeface="Times New Roman" pitchFamily="18" charset="0"/>
            </a:endParaRPr>
          </a:p>
          <a:p>
            <a:endParaRPr lang="ru-RU" sz="1800" i="1" dirty="0" smtClean="0">
              <a:latin typeface="Times New Roman" pitchFamily="18" charset="0"/>
              <a:cs typeface="Times New Roman" pitchFamily="18" charset="0"/>
            </a:endParaRPr>
          </a:p>
          <a:p>
            <a:endParaRPr lang="ru-RU" sz="1800" i="1" dirty="0" smtClean="0">
              <a:latin typeface="Times New Roman" pitchFamily="18" charset="0"/>
              <a:cs typeface="Times New Roman" pitchFamily="18" charset="0"/>
            </a:endParaRPr>
          </a:p>
          <a:p>
            <a:endParaRPr lang="ru-RU" sz="1800" i="1"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
            <a:ext cx="8858312" cy="3286123"/>
          </a:xfrm>
        </p:spPr>
        <p:txBody>
          <a:bodyPr>
            <a:normAutofit fontScale="92500" lnSpcReduction="10000"/>
          </a:bodyPr>
          <a:lstStyle/>
          <a:p>
            <a:pPr algn="ctr">
              <a:buNone/>
            </a:pPr>
            <a:r>
              <a:rPr lang="ru-RU" sz="2200" b="1" i="1" dirty="0" smtClean="0">
                <a:latin typeface="Times New Roman" pitchFamily="18" charset="0"/>
                <a:cs typeface="Times New Roman" pitchFamily="18" charset="0"/>
              </a:rPr>
              <a:t>Колхозное движение.</a:t>
            </a:r>
          </a:p>
          <a:p>
            <a:pPr algn="just"/>
            <a:r>
              <a:rPr lang="ru-RU" sz="1800" i="1" dirty="0" smtClean="0">
                <a:latin typeface="Times New Roman" pitchFamily="18" charset="0"/>
                <a:cs typeface="Times New Roman" pitchFamily="18" charset="0"/>
              </a:rPr>
              <a:t>Весной 1929г. в селе организовалось товарищество по совместной обработке земли. Возглавил его Кирилл </a:t>
            </a:r>
            <a:r>
              <a:rPr lang="ru-RU" sz="1800" i="1" dirty="0" err="1" smtClean="0">
                <a:latin typeface="Times New Roman" pitchFamily="18" charset="0"/>
                <a:cs typeface="Times New Roman" pitchFamily="18" charset="0"/>
              </a:rPr>
              <a:t>Мартынович</a:t>
            </a:r>
            <a:r>
              <a:rPr lang="ru-RU" sz="1800" i="1" dirty="0" smtClean="0">
                <a:latin typeface="Times New Roman" pitchFamily="18" charset="0"/>
                <a:cs typeface="Times New Roman" pitchFamily="18" charset="0"/>
              </a:rPr>
              <a:t> Филиппов. Члены товарищества освоили под пашню 2700 кв.м. земли. А потом в селе начали вести агитацию за создание колхоза. Бедняцкая часть быстро записалась в колхоз, а более справные крестьяне осторожничали.</a:t>
            </a:r>
          </a:p>
          <a:p>
            <a:pPr algn="just"/>
            <a:r>
              <a:rPr lang="ru-RU" sz="1800" i="1" dirty="0" smtClean="0">
                <a:latin typeface="Times New Roman" pitchFamily="18" charset="0"/>
                <a:cs typeface="Times New Roman" pitchFamily="18" charset="0"/>
              </a:rPr>
              <a:t>В январе 1930г. на общем собрании был принят устав сельскохозяйственной артели «Красная Нива». Устав был утвержден райисполкомом. Из </a:t>
            </a:r>
            <a:r>
              <a:rPr lang="ru-RU" sz="1800" i="1" dirty="0" err="1" smtClean="0">
                <a:latin typeface="Times New Roman" pitchFamily="18" charset="0"/>
                <a:cs typeface="Times New Roman" pitchFamily="18" charset="0"/>
              </a:rPr>
              <a:t>Мошъюги</a:t>
            </a:r>
            <a:r>
              <a:rPr lang="ru-RU" sz="1800" i="1" dirty="0" smtClean="0">
                <a:latin typeface="Times New Roman" pitchFamily="18" charset="0"/>
                <a:cs typeface="Times New Roman" pitchFamily="18" charset="0"/>
              </a:rPr>
              <a:t> записались 43 хозяйства, из Щели – 11 хозяйств. Председателем был избран Гаврил Михайлович Филиппов, счетоводом  - Иван Петрович Филиппов, членами правления – Павел Семенович, Кирилл </a:t>
            </a:r>
            <a:r>
              <a:rPr lang="ru-RU" sz="1800" i="1" dirty="0" err="1" smtClean="0">
                <a:latin typeface="Times New Roman" pitchFamily="18" charset="0"/>
                <a:cs typeface="Times New Roman" pitchFamily="18" charset="0"/>
              </a:rPr>
              <a:t>Мартынович</a:t>
            </a:r>
            <a:r>
              <a:rPr lang="ru-RU" sz="1800" i="1" dirty="0" smtClean="0">
                <a:latin typeface="Times New Roman" pitchFamily="18" charset="0"/>
                <a:cs typeface="Times New Roman" pitchFamily="18" charset="0"/>
              </a:rPr>
              <a:t> и Василий Степанович Филипповы. Строительную бригаду возглавил Филипп </a:t>
            </a:r>
            <a:r>
              <a:rPr lang="ru-RU" sz="1800" i="1" dirty="0" err="1" smtClean="0">
                <a:latin typeface="Times New Roman" pitchFamily="18" charset="0"/>
                <a:cs typeface="Times New Roman" pitchFamily="18" charset="0"/>
              </a:rPr>
              <a:t>Деомидович</a:t>
            </a:r>
            <a:r>
              <a:rPr lang="ru-RU" sz="1800" i="1" dirty="0" smtClean="0">
                <a:latin typeface="Times New Roman" pitchFamily="18" charset="0"/>
                <a:cs typeface="Times New Roman" pitchFamily="18" charset="0"/>
              </a:rPr>
              <a:t> Филиппов.</a:t>
            </a:r>
          </a:p>
          <a:p>
            <a:pPr algn="just"/>
            <a:r>
              <a:rPr lang="ru-RU" sz="1800" i="1" dirty="0" smtClean="0">
                <a:latin typeface="Times New Roman" pitchFamily="18" charset="0"/>
                <a:cs typeface="Times New Roman" pitchFamily="18" charset="0"/>
              </a:rPr>
              <a:t>В 1934г. в Щели был организован самостоятельный колхоз имени «1 мая».</a:t>
            </a:r>
            <a:endParaRPr lang="ru-RU" sz="1800" i="1" dirty="0">
              <a:latin typeface="Times New Roman" pitchFamily="18" charset="0"/>
              <a:cs typeface="Times New Roman" pitchFamily="18" charset="0"/>
            </a:endParaRPr>
          </a:p>
        </p:txBody>
      </p:sp>
      <p:pic>
        <p:nvPicPr>
          <p:cNvPr id="2050" name="Picture 2" descr="C:\Documents and Settings\Администратор\Мои документы\Мои рисунки\Изображение\Изображение 115.jpg"/>
          <p:cNvPicPr>
            <a:picLocks noChangeAspect="1" noChangeArrowheads="1"/>
          </p:cNvPicPr>
          <p:nvPr/>
        </p:nvPicPr>
        <p:blipFill>
          <a:blip r:embed="rId2">
            <a:grayscl/>
            <a:lum bright="16000" contrast="22000"/>
          </a:blip>
          <a:srcRect l="6484" t="7409" r="25012" b="61968"/>
          <a:stretch>
            <a:fillRect/>
          </a:stretch>
        </p:blipFill>
        <p:spPr bwMode="auto">
          <a:xfrm>
            <a:off x="785786" y="3143248"/>
            <a:ext cx="5590625" cy="3437065"/>
          </a:xfrm>
          <a:prstGeom prst="rect">
            <a:avLst/>
          </a:prstGeom>
          <a:noFill/>
        </p:spPr>
      </p:pic>
      <p:sp>
        <p:nvSpPr>
          <p:cNvPr id="6" name="TextBox 5"/>
          <p:cNvSpPr txBox="1"/>
          <p:nvPr/>
        </p:nvSpPr>
        <p:spPr>
          <a:xfrm>
            <a:off x="6429388" y="3786190"/>
            <a:ext cx="2500330" cy="1077218"/>
          </a:xfrm>
          <a:prstGeom prst="rect">
            <a:avLst/>
          </a:prstGeom>
          <a:noFill/>
        </p:spPr>
        <p:txBody>
          <a:bodyPr wrap="square" rtlCol="0">
            <a:spAutoFit/>
          </a:bodyPr>
          <a:lstStyle/>
          <a:p>
            <a:pPr algn="ctr"/>
            <a:r>
              <a:rPr lang="ru-RU" sz="1600" b="1" i="1" dirty="0" smtClean="0">
                <a:latin typeface="Times New Roman" pitchFamily="18" charset="0"/>
                <a:cs typeface="Times New Roman" pitchFamily="18" charset="0"/>
              </a:rPr>
              <a:t>Верхний ряд. 2-й слева: Филиппов Кирилл </a:t>
            </a:r>
            <a:r>
              <a:rPr lang="ru-RU" sz="1600" b="1" i="1" dirty="0" err="1" smtClean="0">
                <a:latin typeface="Times New Roman" pitchFamily="18" charset="0"/>
                <a:cs typeface="Times New Roman" pitchFamily="18" charset="0"/>
              </a:rPr>
              <a:t>Мартынович</a:t>
            </a:r>
            <a:r>
              <a:rPr lang="ru-RU" sz="1600" b="1" i="1" dirty="0" smtClean="0">
                <a:latin typeface="Times New Roman" pitchFamily="18" charset="0"/>
                <a:cs typeface="Times New Roman" pitchFamily="18" charset="0"/>
              </a:rPr>
              <a:t>. </a:t>
            </a:r>
          </a:p>
          <a:p>
            <a:pPr algn="ctr"/>
            <a:r>
              <a:rPr lang="ru-RU" sz="1600" i="1" dirty="0" smtClean="0">
                <a:latin typeface="Times New Roman" pitchFamily="18" charset="0"/>
                <a:cs typeface="Times New Roman" pitchFamily="18" charset="0"/>
              </a:rPr>
              <a:t>Снимок сделан до войны</a:t>
            </a:r>
            <a:endParaRPr lang="ru-RU" sz="1600" i="1"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00530" y="0"/>
            <a:ext cx="4643470" cy="6858000"/>
          </a:xfrm>
        </p:spPr>
        <p:txBody>
          <a:bodyPr>
            <a:noAutofit/>
          </a:bodyPr>
          <a:lstStyle/>
          <a:p>
            <a:pPr algn="just"/>
            <a:r>
              <a:rPr lang="ru-RU" sz="1800" i="1" dirty="0" smtClean="0">
                <a:latin typeface="Times New Roman" pitchFamily="18" charset="0"/>
                <a:cs typeface="Times New Roman" pitchFamily="18" charset="0"/>
              </a:rPr>
              <a:t>В довоенные годы председатели колхозов часто менялись. Вслед за </a:t>
            </a:r>
            <a:r>
              <a:rPr lang="ru-RU" sz="1800" i="1" dirty="0" err="1" smtClean="0">
                <a:latin typeface="Times New Roman" pitchFamily="18" charset="0"/>
                <a:cs typeface="Times New Roman" pitchFamily="18" charset="0"/>
              </a:rPr>
              <a:t>Гаврилом</a:t>
            </a:r>
            <a:r>
              <a:rPr lang="ru-RU" sz="1800" i="1" dirty="0" smtClean="0">
                <a:latin typeface="Times New Roman" pitchFamily="18" charset="0"/>
                <a:cs typeface="Times New Roman" pitchFamily="18" charset="0"/>
              </a:rPr>
              <a:t> Михайловичем возглавляли колхоз Федор Ильич, Николай Иванович, затем Ефим Федорович Филипповы.</a:t>
            </a:r>
          </a:p>
          <a:p>
            <a:pPr algn="just"/>
            <a:r>
              <a:rPr lang="ru-RU" sz="1800" i="1" dirty="0" smtClean="0">
                <a:latin typeface="Times New Roman" pitchFamily="18" charset="0"/>
                <a:cs typeface="Times New Roman" pitchFamily="18" charset="0"/>
              </a:rPr>
              <a:t>Первые тракторы появились в 1938г. Первыми трактористами были Филиппов Василий Захарович, Филиппова Анна Ивановна, Артеева Елена Егоровна. Первый </a:t>
            </a:r>
            <a:r>
              <a:rPr lang="ru-RU" sz="1800" i="1" dirty="0" err="1" smtClean="0">
                <a:latin typeface="Times New Roman" pitchFamily="18" charset="0"/>
                <a:cs typeface="Times New Roman" pitchFamily="18" charset="0"/>
              </a:rPr>
              <a:t>пономобиль</a:t>
            </a:r>
            <a:r>
              <a:rPr lang="ru-RU" sz="1800" i="1" dirty="0" smtClean="0">
                <a:latin typeface="Times New Roman" pitchFamily="18" charset="0"/>
                <a:cs typeface="Times New Roman" pitchFamily="18" charset="0"/>
              </a:rPr>
              <a:t> в колхоз привез Павел Михайлович Рочев. </a:t>
            </a:r>
          </a:p>
          <a:p>
            <a:pPr algn="just"/>
            <a:r>
              <a:rPr lang="ru-RU" sz="1800" i="1" dirty="0" smtClean="0">
                <a:latin typeface="Times New Roman" pitchFamily="18" charset="0"/>
                <a:cs typeface="Times New Roman" pitchFamily="18" charset="0"/>
              </a:rPr>
              <a:t>За ударный труд в довоенные годы Иван Филиппович Филиппов, его жена  Евгения Степановна и их дочь получили путевки на выставку в Москву. Такой же путевкой был поощрен полевод </a:t>
            </a:r>
            <a:r>
              <a:rPr lang="ru-RU" sz="1800" i="1" dirty="0" err="1" smtClean="0">
                <a:latin typeface="Times New Roman" pitchFamily="18" charset="0"/>
                <a:cs typeface="Times New Roman" pitchFamily="18" charset="0"/>
              </a:rPr>
              <a:t>Евстрафий</a:t>
            </a:r>
            <a:r>
              <a:rPr lang="ru-RU" sz="1800" i="1" dirty="0" smtClean="0">
                <a:latin typeface="Times New Roman" pitchFamily="18" charset="0"/>
                <a:cs typeface="Times New Roman" pitchFamily="18" charset="0"/>
              </a:rPr>
              <a:t> Филиппов.</a:t>
            </a:r>
          </a:p>
          <a:p>
            <a:pPr algn="just"/>
            <a:r>
              <a:rPr lang="ru-RU" sz="1800" i="1" dirty="0" smtClean="0">
                <a:latin typeface="Times New Roman" pitchFamily="18" charset="0"/>
                <a:cs typeface="Times New Roman" pitchFamily="18" charset="0"/>
              </a:rPr>
              <a:t>В канун войны в </a:t>
            </a:r>
            <a:r>
              <a:rPr lang="ru-RU" sz="1800" i="1" dirty="0" err="1" smtClean="0">
                <a:latin typeface="Times New Roman" pitchFamily="18" charset="0"/>
                <a:cs typeface="Times New Roman" pitchFamily="18" charset="0"/>
              </a:rPr>
              <a:t>Мошъюгской</a:t>
            </a:r>
            <a:r>
              <a:rPr lang="ru-RU" sz="1800" i="1" dirty="0" smtClean="0">
                <a:latin typeface="Times New Roman" pitchFamily="18" charset="0"/>
                <a:cs typeface="Times New Roman" pitchFamily="18" charset="0"/>
              </a:rPr>
              <a:t> волости зерновых сеяли на площади 185га, овощей и картофеля выращивали на площади 32 га. На фермах имелось 489 голов крупного рогатого скота, в том числе 173 коровы. Колхоз имел также 630 оленей, 97 овец, 7 свиней.</a:t>
            </a:r>
          </a:p>
        </p:txBody>
      </p:sp>
      <p:sp>
        <p:nvSpPr>
          <p:cNvPr id="4" name="Текст 3"/>
          <p:cNvSpPr>
            <a:spLocks noGrp="1"/>
          </p:cNvSpPr>
          <p:nvPr>
            <p:ph type="body" sz="half" idx="2"/>
          </p:nvPr>
        </p:nvSpPr>
        <p:spPr>
          <a:xfrm>
            <a:off x="714348" y="6286520"/>
            <a:ext cx="3071834" cy="571480"/>
          </a:xfrm>
        </p:spPr>
        <p:txBody>
          <a:bodyPr>
            <a:normAutofit/>
          </a:bodyPr>
          <a:lstStyle/>
          <a:p>
            <a:pPr algn="ctr"/>
            <a:r>
              <a:rPr lang="ru-RU" i="1" dirty="0" smtClean="0">
                <a:latin typeface="Times New Roman" pitchFamily="18" charset="0"/>
                <a:cs typeface="Times New Roman" pitchFamily="18" charset="0"/>
              </a:rPr>
              <a:t>Филиппова Анна Ивановна, 1916 г.р., трактористка</a:t>
            </a:r>
            <a:endParaRPr lang="ru-RU" dirty="0"/>
          </a:p>
        </p:txBody>
      </p:sp>
      <p:pic>
        <p:nvPicPr>
          <p:cNvPr id="5" name="Picture 3" descr="C:\Documents and Settings\Администратор\Мои документы\Мои рисунки\Изображение\Изображение 088.jpg"/>
          <p:cNvPicPr>
            <a:picLocks noGrp="1" noChangeAspect="1" noChangeArrowheads="1"/>
          </p:cNvPicPr>
          <p:nvPr>
            <p:ph idx="1"/>
          </p:nvPr>
        </p:nvPicPr>
        <p:blipFill>
          <a:blip r:embed="rId2"/>
          <a:srcRect l="32886" t="16502" r="17138" b="60284"/>
          <a:stretch>
            <a:fillRect/>
          </a:stretch>
        </p:blipFill>
        <p:spPr bwMode="auto">
          <a:xfrm>
            <a:off x="571472" y="4071942"/>
            <a:ext cx="3495902" cy="2233280"/>
          </a:xfrm>
          <a:prstGeom prst="rect">
            <a:avLst/>
          </a:prstGeom>
          <a:noFill/>
        </p:spPr>
      </p:pic>
      <p:pic>
        <p:nvPicPr>
          <p:cNvPr id="1028" name="Picture 4" descr="C:\Documents and Settings\Администратор\Мои документы\Мои рисунки\Изображение\Изображение 117.jpg"/>
          <p:cNvPicPr>
            <a:picLocks noChangeAspect="1" noChangeArrowheads="1"/>
          </p:cNvPicPr>
          <p:nvPr/>
        </p:nvPicPr>
        <p:blipFill>
          <a:blip r:embed="rId3">
            <a:grayscl/>
            <a:lum bright="19000"/>
          </a:blip>
          <a:srcRect l="14358" t="10104" r="16211" b="23912"/>
          <a:stretch>
            <a:fillRect/>
          </a:stretch>
        </p:blipFill>
        <p:spPr bwMode="auto">
          <a:xfrm>
            <a:off x="0" y="214290"/>
            <a:ext cx="2212547" cy="2891853"/>
          </a:xfrm>
          <a:prstGeom prst="rect">
            <a:avLst/>
          </a:prstGeom>
          <a:noFill/>
        </p:spPr>
      </p:pic>
      <p:pic>
        <p:nvPicPr>
          <p:cNvPr id="6" name="Picture 2" descr="C:\Documents and Settings\Администратор\Мои документы\Мои рисунки\Изображение\Изображение 135.jpg"/>
          <p:cNvPicPr>
            <a:picLocks noChangeAspect="1" noChangeArrowheads="1"/>
          </p:cNvPicPr>
          <p:nvPr/>
        </p:nvPicPr>
        <p:blipFill>
          <a:blip r:embed="rId4">
            <a:grayscl/>
            <a:lum bright="31000" contrast="14000"/>
          </a:blip>
          <a:srcRect t="337" b="337"/>
          <a:stretch>
            <a:fillRect/>
          </a:stretch>
        </p:blipFill>
        <p:spPr bwMode="auto">
          <a:xfrm>
            <a:off x="2214546" y="214290"/>
            <a:ext cx="2176271" cy="2972836"/>
          </a:xfrm>
          <a:prstGeom prst="rect">
            <a:avLst/>
          </a:prstGeom>
          <a:noFill/>
        </p:spPr>
      </p:pic>
      <p:sp>
        <p:nvSpPr>
          <p:cNvPr id="7" name="TextBox 6"/>
          <p:cNvSpPr txBox="1"/>
          <p:nvPr/>
        </p:nvSpPr>
        <p:spPr>
          <a:xfrm>
            <a:off x="0" y="3143248"/>
            <a:ext cx="4429124" cy="523220"/>
          </a:xfrm>
          <a:prstGeom prst="rect">
            <a:avLst/>
          </a:prstGeom>
          <a:noFill/>
        </p:spPr>
        <p:txBody>
          <a:bodyPr wrap="square" rtlCol="0">
            <a:spAutoFit/>
          </a:bodyPr>
          <a:lstStyle/>
          <a:p>
            <a:pPr algn="ctr"/>
            <a:r>
              <a:rPr lang="ru-RU" sz="1400" i="1" dirty="0" smtClean="0">
                <a:latin typeface="Times New Roman" pitchFamily="18" charset="0"/>
                <a:cs typeface="Times New Roman" pitchFamily="18" charset="0"/>
              </a:rPr>
              <a:t>Первые трактористки: </a:t>
            </a:r>
          </a:p>
          <a:p>
            <a:pPr algn="just"/>
            <a:r>
              <a:rPr lang="ru-RU" sz="1400" i="1" dirty="0" smtClean="0">
                <a:latin typeface="Times New Roman" pitchFamily="18" charset="0"/>
                <a:cs typeface="Times New Roman" pitchFamily="18" charset="0"/>
              </a:rPr>
              <a:t>Филиппова Анна Ивановна и Артеева Елена Егоровна</a:t>
            </a:r>
            <a:endParaRPr lang="ru-RU" sz="1400" i="1"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3003</TotalTime>
  <Words>9462</Words>
  <Application>Microsoft Office PowerPoint</Application>
  <PresentationFormat>Экран (4:3)</PresentationFormat>
  <Paragraphs>361</Paragraphs>
  <Slides>60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60</vt:i4>
      </vt:variant>
    </vt:vector>
  </HeadingPairs>
  <TitlesOfParts>
    <vt:vector size="61" baseType="lpstr">
      <vt:lpstr>Тема Office</vt:lpstr>
      <vt:lpstr>Слайд 1</vt:lpstr>
      <vt:lpstr>Слайд 2</vt:lpstr>
      <vt:lpstr>Мошъюгская церковь</vt:lpstr>
      <vt:lpstr>Мошъюгская колокольня</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Пальшин Вениамин Мисаилович</vt:lpstr>
      <vt:lpstr>Слайд 26</vt:lpstr>
      <vt:lpstr>Сметанина Лидия Григорьевна (медсестра), учителя Васева Любовь Сергеевна, Пальшина Зоя Петровна, Братенкова Ольга Егоровна, Филиппова Антонида Ивановна, Филиппова Зинаида Васильевна, Истомина Мария Ивановна, Рочева Нина Георгиевна; Филиппова Александра Павловна (продавец).</vt:lpstr>
      <vt:lpstr>Филиппов Андрей Иванович – директор Мошъюгской школы  с1977г. по 2009г.</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Презентацию выполнила библиотекарь Мошъюгской библиотеки – филиала №2 МБУК «Ижемская МБС» Филиппова Людмила Геннадьевна.</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Мошъюга: события, люди</dc:title>
  <dc:creator>Admin</dc:creator>
  <cp:lastModifiedBy>Admin</cp:lastModifiedBy>
  <cp:revision>440</cp:revision>
  <dcterms:created xsi:type="dcterms:W3CDTF">2014-05-12T08:47:32Z</dcterms:created>
  <dcterms:modified xsi:type="dcterms:W3CDTF">2014-09-05T13:21:30Z</dcterms:modified>
  <cp:contentStatus>Окончательное</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